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56" r:id="rId5"/>
    <p:sldId id="257" r:id="rId6"/>
    <p:sldId id="259" r:id="rId7"/>
    <p:sldId id="260" r:id="rId8"/>
    <p:sldId id="261" r:id="rId9"/>
    <p:sldId id="853" r:id="rId10"/>
    <p:sldId id="262" r:id="rId11"/>
    <p:sldId id="1813" r:id="rId12"/>
    <p:sldId id="263" r:id="rId13"/>
    <p:sldId id="2122" r:id="rId14"/>
    <p:sldId id="2123" r:id="rId15"/>
    <p:sldId id="2128" r:id="rId16"/>
    <p:sldId id="2129" r:id="rId17"/>
    <p:sldId id="2132" r:id="rId18"/>
    <p:sldId id="2130" r:id="rId19"/>
    <p:sldId id="1871" r:id="rId20"/>
    <p:sldId id="1869" r:id="rId21"/>
    <p:sldId id="2133" r:id="rId22"/>
    <p:sldId id="2179" r:id="rId23"/>
    <p:sldId id="2134" r:id="rId24"/>
    <p:sldId id="2135" r:id="rId25"/>
    <p:sldId id="2136" r:id="rId26"/>
    <p:sldId id="2183" r:id="rId27"/>
    <p:sldId id="2138" r:id="rId28"/>
    <p:sldId id="2139" r:id="rId29"/>
    <p:sldId id="2140" r:id="rId30"/>
    <p:sldId id="2141" r:id="rId31"/>
    <p:sldId id="2142" r:id="rId32"/>
    <p:sldId id="2143" r:id="rId33"/>
    <p:sldId id="2184" r:id="rId34"/>
    <p:sldId id="264" r:id="rId35"/>
    <p:sldId id="2185" r:id="rId36"/>
    <p:sldId id="2144" r:id="rId37"/>
    <p:sldId id="214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AF572-B1DE-4159-9490-989FBF444D96}" v="9" dt="2025-02-13T19:12:08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378F-6A4A-46BA-9F9A-384326F0A7F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5AA9C-4DCA-402A-B4FC-0CDCFC505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3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6611C-5321-4712-AF6C-AE7AB55262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6611C-5321-4712-AF6C-AE7AB55262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7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conceptual limitations of each approach?</a:t>
            </a:r>
          </a:p>
          <a:p>
            <a:endParaRPr lang="en-US"/>
          </a:p>
          <a:p>
            <a:r>
              <a:rPr lang="en-US"/>
              <a:t>Last 40 years, we can predict severe weather within a short time window using finite-element style methods</a:t>
            </a:r>
          </a:p>
          <a:p>
            <a:endParaRPr lang="en-US"/>
          </a:p>
          <a:p>
            <a:r>
              <a:rPr lang="en-US"/>
              <a:t>Success of </a:t>
            </a:r>
            <a:r>
              <a:rPr lang="en-US" err="1"/>
              <a:t>modsim</a:t>
            </a:r>
            <a:r>
              <a:rPr lang="en-US"/>
              <a:t> for modern engineering is because of right (FEM)  The question is, why are people chasing stuff on the left.</a:t>
            </a:r>
          </a:p>
          <a:p>
            <a:endParaRPr lang="en-US"/>
          </a:p>
          <a:p>
            <a:r>
              <a:rPr lang="en-US"/>
              <a:t>NNs and function approximation will reduce cost of running these models.</a:t>
            </a:r>
          </a:p>
          <a:p>
            <a:endParaRPr lang="en-US"/>
          </a:p>
          <a:p>
            <a:r>
              <a:rPr lang="en-US"/>
              <a:t>Not clear that left will scale precision/complexity/cost</a:t>
            </a:r>
          </a:p>
          <a:p>
            <a:endParaRPr lang="en-US"/>
          </a:p>
          <a:p>
            <a:r>
              <a:rPr lang="en-US"/>
              <a:t>What’s on the right allows us to do what’s on the left!  </a:t>
            </a:r>
          </a:p>
          <a:p>
            <a:endParaRPr lang="en-US"/>
          </a:p>
          <a:p>
            <a:r>
              <a:rPr lang="en-US"/>
              <a:t>Neuromorphic question: what do you want to implement in neuromorphic?  PINN (ROM)? </a:t>
            </a:r>
          </a:p>
          <a:p>
            <a:endParaRPr lang="en-US"/>
          </a:p>
          <a:p>
            <a:r>
              <a:rPr lang="en-US"/>
              <a:t>Doing FEM in neuromorphic </a:t>
            </a:r>
          </a:p>
          <a:p>
            <a:endParaRPr lang="en-US"/>
          </a:p>
          <a:p>
            <a:r>
              <a:rPr lang="en-US"/>
              <a:t>Which of these solutions does the brain do? ??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0845C-9520-483F-B5DA-B9D0968015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3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 and see if people want more detail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871C0-84F5-4B5D-AB46-723ADF82D9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2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8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18A087-850F-4CE7-803C-EFA40B43A761}"/>
              </a:ext>
            </a:extLst>
          </p:cNvPr>
          <p:cNvSpPr txBox="1"/>
          <p:nvPr/>
        </p:nvSpPr>
        <p:spPr>
          <a:xfrm>
            <a:off x="8085659" y="5718856"/>
            <a:ext cx="399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dirty="0">
                <a:solidFill>
                  <a:srgbClr val="FFFFFF"/>
                </a:solidFill>
                <a:latin typeface="Garamond"/>
              </a:rPr>
              <a:t>Exceptional service in the national interest</a:t>
            </a:r>
          </a:p>
        </p:txBody>
      </p:sp>
    </p:spTree>
    <p:extLst>
      <p:ext uri="{BB962C8B-B14F-4D97-AF65-F5344CB8AC3E}">
        <p14:creationId xmlns:p14="http://schemas.microsoft.com/office/powerpoint/2010/main" val="63487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9AB3-6A60-A34F-8D99-1B2E2ED6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56304" cy="8593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6F0CA-F74E-4D4B-92B8-2F6C78F90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186"/>
            <a:ext cx="10515600" cy="4737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AEC0-9E33-3E43-B9A0-785D9C80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53A0-F8BE-2F4F-8594-DC306C33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9304-4145-4795-A151-2B5B8AC0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4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5860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6624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409700"/>
            <a:ext cx="11049000" cy="4610100"/>
          </a:xfrm>
        </p:spPr>
        <p:txBody>
          <a:bodyPr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5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4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6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300" y="6287775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A61F1956-6017-4D5C-B579-0A6675D9C8A9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7F72-EB56-4EF9-E611-AA8B01839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67527-1560-8C0A-EB29-D6FCBDDF1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34BB7-0F7A-FC2A-2A4F-47019FB2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1956-6017-4D5C-B579-0A6675D9C8A9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5FF40-EE5A-0635-5DF1-2E50A88E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25A93-9045-416A-CF22-E0014ECA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0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22" y="1429233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6F052A84-0FBE-48BB-844A-6200CA7F3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4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C9BD-5FFD-CE74-BA0C-5EC15207A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Probabilistic Future for Neuromorphic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3261A-B2BB-CAD0-4165-D1BA99575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Brad Aimone</a:t>
            </a:r>
          </a:p>
          <a:p>
            <a:r>
              <a:rPr lang="en-US" dirty="0"/>
              <a:t>Center for Computing Research</a:t>
            </a:r>
          </a:p>
          <a:p>
            <a:r>
              <a:rPr lang="en-US" dirty="0"/>
              <a:t>Sandia National Laboratories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3459-E194-9B5E-7660-CE44BBF0EA65}"/>
              </a:ext>
            </a:extLst>
          </p:cNvPr>
          <p:cNvSpPr txBox="1"/>
          <p:nvPr/>
        </p:nvSpPr>
        <p:spPr>
          <a:xfrm>
            <a:off x="8673879" y="6488668"/>
            <a:ext cx="6096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444444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SAND2025-01773C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3276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DCF6-B190-4B1D-FA9E-8283AEC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neuromorphic computing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3B60-7D81-EDA5-1359-335F68E08C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digital silicon (CMOS) technology</a:t>
            </a:r>
          </a:p>
          <a:p>
            <a:pPr lvl="1"/>
            <a:r>
              <a:rPr lang="en-US" dirty="0"/>
              <a:t>Over 1 billion neuron system at Sandia </a:t>
            </a:r>
          </a:p>
          <a:p>
            <a:pPr lvl="2"/>
            <a:r>
              <a:rPr lang="en-US" dirty="0"/>
              <a:t>Roughly the number in a parrot or small primate brain</a:t>
            </a:r>
          </a:p>
          <a:p>
            <a:pPr lvl="1"/>
            <a:r>
              <a:rPr lang="en-US" dirty="0"/>
              <a:t>Neurons are “simulated” in an efficient way</a:t>
            </a:r>
          </a:p>
          <a:p>
            <a:pPr lvl="1"/>
            <a:r>
              <a:rPr lang="en-US" dirty="0"/>
              <a:t>Generally a leaky integrate-and-fire model</a:t>
            </a:r>
          </a:p>
          <a:p>
            <a:pPr lvl="1"/>
            <a:endParaRPr lang="en-US" dirty="0"/>
          </a:p>
          <a:p>
            <a:r>
              <a:rPr lang="en-US" dirty="0"/>
              <a:t>Analog systems</a:t>
            </a:r>
          </a:p>
          <a:p>
            <a:pPr lvl="1"/>
            <a:r>
              <a:rPr lang="en-US" dirty="0"/>
              <a:t>Wide range of technologies, but far smaller </a:t>
            </a:r>
          </a:p>
          <a:p>
            <a:pPr lvl="1"/>
            <a:r>
              <a:rPr lang="en-US" dirty="0"/>
              <a:t>Emulate the brain’s biophysics in different materials</a:t>
            </a:r>
          </a:p>
          <a:p>
            <a:pPr lvl="1"/>
            <a:r>
              <a:rPr lang="en-US" dirty="0"/>
              <a:t>Wide range of neural dynamics emulated</a:t>
            </a:r>
          </a:p>
        </p:txBody>
      </p:sp>
      <p:pic>
        <p:nvPicPr>
          <p:cNvPr id="4" name="Picture 3" descr="Image of staff at Sandia National Laboratories unpacking billion-neuron Loihi 2 system">
            <a:extLst>
              <a:ext uri="{FF2B5EF4-FFF2-40B4-BE49-F238E27FC236}">
                <a16:creationId xmlns:a16="http://schemas.microsoft.com/office/drawing/2014/main" id="{99C875C1-51AF-5916-4278-393FD315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26" y="1915885"/>
            <a:ext cx="4984683" cy="3323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51D29-FCD1-9895-2D93-F1E8A5927198}"/>
              </a:ext>
            </a:extLst>
          </p:cNvPr>
          <p:cNvSpPr txBox="1"/>
          <p:nvPr/>
        </p:nvSpPr>
        <p:spPr>
          <a:xfrm>
            <a:off x="8213969" y="5288641"/>
            <a:ext cx="393993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r"/>
            <a:r>
              <a:rPr lang="en-US" sz="1400"/>
              <a:t>Left to right: William Chapman, Brad Theilman, </a:t>
            </a:r>
            <a:br>
              <a:rPr lang="en-US" sz="1400"/>
            </a:br>
            <a:r>
              <a:rPr lang="en-US" sz="1400"/>
              <a:t>Craig Vineyard, Mark Plagge</a:t>
            </a:r>
          </a:p>
        </p:txBody>
      </p:sp>
    </p:spTree>
    <p:extLst>
      <p:ext uri="{BB962C8B-B14F-4D97-AF65-F5344CB8AC3E}">
        <p14:creationId xmlns:p14="http://schemas.microsoft.com/office/powerpoint/2010/main" val="104557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DCF6-B190-4B1D-FA9E-8283AEC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neuromorphic computing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3B60-7D81-EDA5-1359-335F68E08C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digital silicon (CMOS) technology</a:t>
            </a:r>
          </a:p>
          <a:p>
            <a:pPr lvl="1"/>
            <a:r>
              <a:rPr lang="en-US" dirty="0"/>
              <a:t>Over 1 billion neuron system at Sandia </a:t>
            </a:r>
          </a:p>
          <a:p>
            <a:pPr lvl="2"/>
            <a:r>
              <a:rPr lang="en-US" dirty="0"/>
              <a:t>Roughly the number in a parrot or small primate brain</a:t>
            </a:r>
          </a:p>
          <a:p>
            <a:pPr lvl="1"/>
            <a:r>
              <a:rPr lang="en-US" dirty="0"/>
              <a:t>Neurons are “simulated” in an efficient way</a:t>
            </a:r>
          </a:p>
          <a:p>
            <a:pPr lvl="1"/>
            <a:r>
              <a:rPr lang="en-US" dirty="0"/>
              <a:t>Generally a leaky integrate-and-fire model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Analog systems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Wide range of technologies, but far smaller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Emulate the brain’s biophysics in different materials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Wide range of neural dynamics emulated</a:t>
            </a:r>
          </a:p>
        </p:txBody>
      </p:sp>
      <p:pic>
        <p:nvPicPr>
          <p:cNvPr id="4" name="Picture 3" descr="Image of staff at Sandia National Laboratories unpacking billion-neuron Loihi 2 system">
            <a:extLst>
              <a:ext uri="{FF2B5EF4-FFF2-40B4-BE49-F238E27FC236}">
                <a16:creationId xmlns:a16="http://schemas.microsoft.com/office/drawing/2014/main" id="{F264C5DE-FAB2-8B8C-F474-AF542ACC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26" y="1915885"/>
            <a:ext cx="4984683" cy="3323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B8024-6171-6E75-3187-1F1C2F7B3107}"/>
              </a:ext>
            </a:extLst>
          </p:cNvPr>
          <p:cNvSpPr txBox="1"/>
          <p:nvPr/>
        </p:nvSpPr>
        <p:spPr>
          <a:xfrm>
            <a:off x="8213969" y="5288641"/>
            <a:ext cx="393993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r"/>
            <a:r>
              <a:rPr lang="en-US" sz="1400"/>
              <a:t>Left to right: William Chapman, Brad Theilman, </a:t>
            </a:r>
            <a:br>
              <a:rPr lang="en-US" sz="1400"/>
            </a:br>
            <a:r>
              <a:rPr lang="en-US" sz="1400"/>
              <a:t>Craig Vineyard, Mark Plagge</a:t>
            </a:r>
          </a:p>
        </p:txBody>
      </p:sp>
    </p:spTree>
    <p:extLst>
      <p:ext uri="{BB962C8B-B14F-4D97-AF65-F5344CB8AC3E}">
        <p14:creationId xmlns:p14="http://schemas.microsoft.com/office/powerpoint/2010/main" val="262286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CF1A-B9F9-4069-490A-D4FB15EF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Rationale: Efficiency protects us from being trapped by two trivial 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1134D0-C5EF-853F-AC5A-0B084458BE6B}"/>
              </a:ext>
            </a:extLst>
          </p:cNvPr>
          <p:cNvGrpSpPr/>
          <p:nvPr/>
        </p:nvGrpSpPr>
        <p:grpSpPr>
          <a:xfrm>
            <a:off x="653142" y="1896264"/>
            <a:ext cx="10885715" cy="1605775"/>
            <a:chOff x="618310" y="4961736"/>
            <a:chExt cx="10885715" cy="16057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43B63DE-7735-3E7B-7C0A-B8A4CFB4CF80}"/>
                </a:ext>
              </a:extLst>
            </p:cNvPr>
            <p:cNvSpPr/>
            <p:nvPr/>
          </p:nvSpPr>
          <p:spPr>
            <a:xfrm>
              <a:off x="618310" y="4961736"/>
              <a:ext cx="4267200" cy="158461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Universal Function Approximation</a:t>
              </a:r>
            </a:p>
            <a:p>
              <a:pPr algn="ctr"/>
              <a:r>
                <a:rPr lang="en-US" sz="1600" dirty="0"/>
                <a:t>For any continuous </a:t>
              </a:r>
              <a:r>
                <a:rPr lang="en-US" sz="1600" i="1" dirty="0"/>
                <a:t>f</a:t>
              </a:r>
              <a:r>
                <a:rPr lang="en-US" sz="1600" dirty="0"/>
                <a:t>, there is a feedforward neural network </a:t>
              </a:r>
              <a:r>
                <a:rPr lang="el-GR" sz="1600" i="1" dirty="0"/>
                <a:t>Φ</a:t>
              </a:r>
              <a:r>
                <a:rPr lang="en-US" sz="1600" dirty="0"/>
                <a:t> that approximates </a:t>
              </a:r>
              <a:r>
                <a:rPr lang="en-US" sz="1600" i="1" dirty="0"/>
                <a:t>f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1A4E33-DBA3-6DCE-2FCA-6B2FF53BFEB7}"/>
                </a:ext>
              </a:extLst>
            </p:cNvPr>
            <p:cNvSpPr/>
            <p:nvPr/>
          </p:nvSpPr>
          <p:spPr>
            <a:xfrm>
              <a:off x="7236825" y="4961736"/>
              <a:ext cx="4267200" cy="160577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Turing Completeness of McCulloch-Pitts</a:t>
              </a:r>
            </a:p>
            <a:p>
              <a:pPr algn="ctr"/>
              <a:r>
                <a:rPr lang="en-US" sz="1600" dirty="0"/>
                <a:t>Neurons with binary outputs, including spiking neurons, can implement universal logic gates, and thus can build circuits that perform any computable calculation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B6A744-96E9-DEB6-358C-DAB5EB57018F}"/>
                </a:ext>
              </a:extLst>
            </p:cNvPr>
            <p:cNvCxnSpPr/>
            <p:nvPr/>
          </p:nvCxnSpPr>
          <p:spPr>
            <a:xfrm>
              <a:off x="5094514" y="5608320"/>
              <a:ext cx="1968137" cy="0"/>
            </a:xfrm>
            <a:prstGeom prst="straightConnector1">
              <a:avLst/>
            </a:prstGeom>
            <a:ln w="190500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1C60F-923B-8634-C73F-CCAF4CC3599B}"/>
                </a:ext>
              </a:extLst>
            </p:cNvPr>
            <p:cNvSpPr txBox="1"/>
            <p:nvPr/>
          </p:nvSpPr>
          <p:spPr>
            <a:xfrm>
              <a:off x="5166926" y="5921180"/>
              <a:ext cx="1788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 guarantee of efficiency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BE14D2-A58F-1191-15BD-369D954AD00D}"/>
              </a:ext>
            </a:extLst>
          </p:cNvPr>
          <p:cNvGrpSpPr/>
          <p:nvPr/>
        </p:nvGrpSpPr>
        <p:grpSpPr>
          <a:xfrm>
            <a:off x="1614985" y="4371609"/>
            <a:ext cx="9387308" cy="2449868"/>
            <a:chOff x="1576483" y="1452744"/>
            <a:chExt cx="9387308" cy="2449868"/>
          </a:xfrm>
        </p:grpSpPr>
        <p:pic>
          <p:nvPicPr>
            <p:cNvPr id="4" name="Picture 3" descr="image of Loihi 2 neuromorphic board&#10;">
              <a:extLst>
                <a:ext uri="{FF2B5EF4-FFF2-40B4-BE49-F238E27FC236}">
                  <a16:creationId xmlns:a16="http://schemas.microsoft.com/office/drawing/2014/main" id="{6021B183-45A1-A36C-3906-5680B598E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677" y="1452744"/>
              <a:ext cx="2656114" cy="1761273"/>
            </a:xfrm>
            <a:prstGeom prst="rect">
              <a:avLst/>
            </a:prstGeom>
          </p:spPr>
        </p:pic>
        <p:pic>
          <p:nvPicPr>
            <p:cNvPr id="3" name="Picture 2" descr="image of the brain">
              <a:extLst>
                <a:ext uri="{FF2B5EF4-FFF2-40B4-BE49-F238E27FC236}">
                  <a16:creationId xmlns:a16="http://schemas.microsoft.com/office/drawing/2014/main" id="{7B70089D-149E-A8FA-C30F-742BC868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83" y="1501716"/>
              <a:ext cx="2195325" cy="194508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63330C-BF7A-95DE-37DE-9F3872829E90}"/>
                </a:ext>
              </a:extLst>
            </p:cNvPr>
            <p:cNvCxnSpPr/>
            <p:nvPr/>
          </p:nvCxnSpPr>
          <p:spPr>
            <a:xfrm>
              <a:off x="5073429" y="2145000"/>
              <a:ext cx="1968137" cy="0"/>
            </a:xfrm>
            <a:prstGeom prst="straightConnector1">
              <a:avLst/>
            </a:prstGeom>
            <a:ln w="190500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9DAF0B-FC8A-A7D8-F3E4-9FDE0147910D}"/>
                </a:ext>
              </a:extLst>
            </p:cNvPr>
            <p:cNvSpPr txBox="1"/>
            <p:nvPr/>
          </p:nvSpPr>
          <p:spPr>
            <a:xfrm>
              <a:off x="3863204" y="2425284"/>
              <a:ext cx="447998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brain (very) likely only computes what the brain is efficient at computing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Neuromorphic should have many of the same restrictions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B0DFA-081E-AD69-0CED-096D0C46354A}"/>
              </a:ext>
            </a:extLst>
          </p:cNvPr>
          <p:cNvGrpSpPr/>
          <p:nvPr/>
        </p:nvGrpSpPr>
        <p:grpSpPr>
          <a:xfrm>
            <a:off x="1861341" y="1694083"/>
            <a:ext cx="8576559" cy="1874185"/>
            <a:chOff x="1861341" y="1694083"/>
            <a:chExt cx="8576559" cy="1874185"/>
          </a:xfrm>
        </p:grpSpPr>
        <p:sp>
          <p:nvSpPr>
            <p:cNvPr id="18" name="&quot;Not Allowed&quot; Symbol 17">
              <a:extLst>
                <a:ext uri="{FF2B5EF4-FFF2-40B4-BE49-F238E27FC236}">
                  <a16:creationId xmlns:a16="http://schemas.microsoft.com/office/drawing/2014/main" id="{B951E8AF-26AA-76DD-FCEF-6BF9D1DB68CF}"/>
                </a:ext>
              </a:extLst>
            </p:cNvPr>
            <p:cNvSpPr/>
            <p:nvPr/>
          </p:nvSpPr>
          <p:spPr>
            <a:xfrm>
              <a:off x="1861341" y="1694083"/>
              <a:ext cx="1874185" cy="1874185"/>
            </a:xfrm>
            <a:prstGeom prst="noSmoking">
              <a:avLst>
                <a:gd name="adj" fmla="val 10417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&quot;Not Allowed&quot; Symbol 18">
              <a:extLst>
                <a:ext uri="{FF2B5EF4-FFF2-40B4-BE49-F238E27FC236}">
                  <a16:creationId xmlns:a16="http://schemas.microsoft.com/office/drawing/2014/main" id="{2DA4583C-538F-FD7A-BFBB-592044435C01}"/>
                </a:ext>
              </a:extLst>
            </p:cNvPr>
            <p:cNvSpPr/>
            <p:nvPr/>
          </p:nvSpPr>
          <p:spPr>
            <a:xfrm>
              <a:off x="8563715" y="1694083"/>
              <a:ext cx="1874185" cy="1874185"/>
            </a:xfrm>
            <a:prstGeom prst="noSmoking">
              <a:avLst>
                <a:gd name="adj" fmla="val 10417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75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5F28-2FF7-45AC-853F-609A8CC4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Spiking neuromorphic today: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0D510-D758-4D57-8598-C8426FE6D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149FD-26F7-3645-B4E7-BA8B8CC5EEA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Drawing of integrate and fire neuron">
            <a:extLst>
              <a:ext uri="{FF2B5EF4-FFF2-40B4-BE49-F238E27FC236}">
                <a16:creationId xmlns:a16="http://schemas.microsoft.com/office/drawing/2014/main" id="{0394AC99-0834-4348-8C36-6015E09AAA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104" y="1412642"/>
            <a:ext cx="3007700" cy="1693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B983E-1023-4539-973E-C1E05E07A343}"/>
              </a:ext>
            </a:extLst>
          </p:cNvPr>
          <p:cNvSpPr txBox="1"/>
          <p:nvPr/>
        </p:nvSpPr>
        <p:spPr>
          <a:xfrm>
            <a:off x="226872" y="3346704"/>
            <a:ext cx="4683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Primitives: </a:t>
            </a:r>
          </a:p>
          <a:p>
            <a:r>
              <a:rPr lang="en-US" dirty="0"/>
              <a:t>	Spiking Neurons (vertices/nodes)</a:t>
            </a:r>
          </a:p>
          <a:p>
            <a:r>
              <a:rPr lang="en-US" dirty="0"/>
              <a:t>	Synapses (connections/edges)</a:t>
            </a:r>
          </a:p>
          <a:p>
            <a:endParaRPr lang="en-US" dirty="0"/>
          </a:p>
          <a:p>
            <a:r>
              <a:rPr lang="en-US" dirty="0"/>
              <a:t>Programmable as arbitrary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Edges: Directed and weighted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Nodes: Threshold gate logic +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Artificial neural networks are a special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Programmability, theoretical, analysis, and software are open research questions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C6E523-E45B-4B97-8094-CB19D9856207}"/>
              </a:ext>
            </a:extLst>
          </p:cNvPr>
          <p:cNvGrpSpPr/>
          <p:nvPr/>
        </p:nvGrpSpPr>
        <p:grpSpPr>
          <a:xfrm>
            <a:off x="5486318" y="1234440"/>
            <a:ext cx="2434032" cy="2528210"/>
            <a:chOff x="5697536" y="1234440"/>
            <a:chExt cx="2434032" cy="2528210"/>
          </a:xfrm>
        </p:grpSpPr>
        <p:sp>
          <p:nvSpPr>
            <p:cNvPr id="4" name="Rectangle 3" descr="Neuromorphic cores have 100s of leaky integrate and fire neurons">
              <a:extLst>
                <a:ext uri="{FF2B5EF4-FFF2-40B4-BE49-F238E27FC236}">
                  <a16:creationId xmlns:a16="http://schemas.microsoft.com/office/drawing/2014/main" id="{33C4166C-3A2A-44ED-B4B1-77C2D2FCF900}"/>
                </a:ext>
              </a:extLst>
            </p:cNvPr>
            <p:cNvSpPr/>
            <p:nvPr/>
          </p:nvSpPr>
          <p:spPr>
            <a:xfrm>
              <a:off x="5697536" y="1234440"/>
              <a:ext cx="2434032" cy="25282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Neural Logic Core</a:t>
              </a:r>
            </a:p>
            <a:p>
              <a:pPr algn="ctr"/>
              <a:r>
                <a:rPr lang="en-US" sz="1600" dirty="0"/>
                <a:t>~10</a:t>
              </a:r>
              <a:r>
                <a:rPr lang="en-US" sz="1600" baseline="30000" dirty="0"/>
                <a:t>3</a:t>
              </a:r>
              <a:r>
                <a:rPr lang="en-US" sz="1600" dirty="0"/>
                <a:t> – 10</a:t>
              </a:r>
              <a:r>
                <a:rPr lang="en-US" sz="1600" baseline="30000" dirty="0"/>
                <a:t>4</a:t>
              </a:r>
              <a:r>
                <a:rPr lang="en-US" sz="1600" dirty="0"/>
                <a:t> neurons </a:t>
              </a:r>
            </a:p>
            <a:p>
              <a:pPr algn="ctr"/>
              <a:r>
                <a:rPr lang="en-US" sz="1600" dirty="0"/>
                <a:t>10</a:t>
              </a:r>
              <a:r>
                <a:rPr lang="en-US" sz="1600" baseline="30000" dirty="0"/>
                <a:t>5</a:t>
              </a:r>
              <a:r>
                <a:rPr lang="en-US" sz="1600" baseline="-25000" dirty="0"/>
                <a:t> </a:t>
              </a:r>
              <a:r>
                <a:rPr lang="en-US" sz="1600" dirty="0"/>
                <a:t>-10</a:t>
              </a:r>
              <a:r>
                <a:rPr lang="en-US" sz="1600" baseline="30000" dirty="0"/>
                <a:t>6</a:t>
              </a:r>
              <a:r>
                <a:rPr lang="en-US" sz="1600" dirty="0"/>
                <a:t> edges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A76CA3-99BC-4E19-9CE8-2875C3A2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2128" y="205360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E65CF-75E5-49C2-AD74-8746B37B9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2128" y="246508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25AF23-87B7-48C0-B865-A500EB9F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2128" y="287656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74D1E1-9EF5-43A4-AD2E-44D8197F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2128" y="328804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EF67E3-5136-48C6-8F28-00A5CEF5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8648" y="205360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A54FB2-CBF6-4D12-9CA9-A8D16A33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8648" y="246508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BB6D28-736E-4DE3-8608-C5282DA5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8648" y="287656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321FB8-ED66-4011-8228-2F243EA9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8648" y="328804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50444-C686-42A2-9AFF-D95886FF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168" y="205360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70993A-8A2A-4F85-868B-6A51A6913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168" y="246508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B9FB88-1BFF-47D3-A081-8AFD69B16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168" y="287656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C85B4F-E896-420F-B042-DD6A46A37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168" y="3288049"/>
              <a:ext cx="599223" cy="337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11C9107-9D71-4E7B-AA8E-71F1025E981F}"/>
              </a:ext>
            </a:extLst>
          </p:cNvPr>
          <p:cNvSpPr/>
          <p:nvPr/>
        </p:nvSpPr>
        <p:spPr>
          <a:xfrm>
            <a:off x="4206240" y="1892808"/>
            <a:ext cx="1371600" cy="9837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 descr="Neural chips have hundreds of neuromorphic cores which each have 100s of leaky integrate and fire neurons">
            <a:extLst>
              <a:ext uri="{FF2B5EF4-FFF2-40B4-BE49-F238E27FC236}">
                <a16:creationId xmlns:a16="http://schemas.microsoft.com/office/drawing/2014/main" id="{D6758E9E-63A0-45E8-9953-A5AA18A277C2}"/>
              </a:ext>
            </a:extLst>
          </p:cNvPr>
          <p:cNvSpPr/>
          <p:nvPr/>
        </p:nvSpPr>
        <p:spPr>
          <a:xfrm>
            <a:off x="9182140" y="1234440"/>
            <a:ext cx="2765141" cy="2916936"/>
          </a:xfrm>
          <a:prstGeom prst="rect">
            <a:avLst/>
          </a:prstGeom>
          <a:solidFill>
            <a:schemeClr val="tx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Neural Chip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~10</a:t>
            </a:r>
            <a:r>
              <a:rPr lang="en-US" sz="1600" baseline="30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 - 10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 cores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baseline="30000" dirty="0">
                <a:solidFill>
                  <a:schemeClr val="bg1"/>
                </a:solidFill>
              </a:rPr>
              <a:t>4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-10</a:t>
            </a:r>
            <a:r>
              <a:rPr lang="en-US" sz="1600" baseline="30000" dirty="0">
                <a:solidFill>
                  <a:schemeClr val="bg1"/>
                </a:solidFill>
              </a:rPr>
              <a:t>6</a:t>
            </a:r>
            <a:r>
              <a:rPr lang="en-US" sz="1600" dirty="0">
                <a:solidFill>
                  <a:schemeClr val="bg1"/>
                </a:solidFill>
              </a:rPr>
              <a:t> neurons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8EB85F-C5FA-4D13-BD26-3A778C35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30" y="2222329"/>
            <a:ext cx="849220" cy="7882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E0587FF-78D3-4CED-9A52-F994D9DC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30" y="3210218"/>
            <a:ext cx="849220" cy="7882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FC4C31D-9F2D-4C09-8D95-29C34626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471" y="2222329"/>
            <a:ext cx="849220" cy="7882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959F9B2-CF54-4577-81B7-9AFE6C34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12" y="2222329"/>
            <a:ext cx="849220" cy="788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CC27B98-698F-40C9-A7E2-391FDD28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471" y="3210217"/>
            <a:ext cx="849220" cy="7882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DCC9071-A061-4F1F-B42A-DB7C7AD4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12" y="3210217"/>
            <a:ext cx="849220" cy="788271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CE34CE43-B0EB-42A6-A3CA-17FC6D34BEC9}"/>
              </a:ext>
            </a:extLst>
          </p:cNvPr>
          <p:cNvSpPr/>
          <p:nvPr/>
        </p:nvSpPr>
        <p:spPr>
          <a:xfrm>
            <a:off x="7911520" y="2230249"/>
            <a:ext cx="1371600" cy="9837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 descr="Neuromorphic systems have hundres of chips, which each have hundreds of neuromorphic cores which each have 100s of leaky integrate and fire neurons">
            <a:extLst>
              <a:ext uri="{FF2B5EF4-FFF2-40B4-BE49-F238E27FC236}">
                <a16:creationId xmlns:a16="http://schemas.microsoft.com/office/drawing/2014/main" id="{7DF0A2AB-CC74-4892-891B-78AFD334E60A}"/>
              </a:ext>
            </a:extLst>
          </p:cNvPr>
          <p:cNvSpPr/>
          <p:nvPr/>
        </p:nvSpPr>
        <p:spPr>
          <a:xfrm>
            <a:off x="5397633" y="3981432"/>
            <a:ext cx="3532633" cy="2713207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Neural System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~10</a:t>
            </a:r>
            <a:r>
              <a:rPr lang="en-US" sz="1600" baseline="30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 - 10</a:t>
            </a:r>
            <a:r>
              <a:rPr lang="en-US" sz="1600" baseline="30000" dirty="0">
                <a:solidFill>
                  <a:schemeClr val="bg1"/>
                </a:solidFill>
              </a:rPr>
              <a:t>4</a:t>
            </a:r>
            <a:r>
              <a:rPr lang="en-US" sz="1600" dirty="0">
                <a:solidFill>
                  <a:schemeClr val="bg1"/>
                </a:solidFill>
              </a:rPr>
              <a:t> chips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10</a:t>
            </a:r>
            <a:r>
              <a:rPr lang="en-US" sz="1600" baseline="30000" dirty="0">
                <a:solidFill>
                  <a:schemeClr val="bg1"/>
                </a:solidFill>
              </a:rPr>
              <a:t>6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-10</a:t>
            </a:r>
            <a:r>
              <a:rPr lang="en-US" sz="1600" baseline="30000" dirty="0">
                <a:solidFill>
                  <a:schemeClr val="bg1"/>
                </a:solidFill>
              </a:rPr>
              <a:t>9</a:t>
            </a:r>
            <a:r>
              <a:rPr lang="en-US" sz="1600" dirty="0">
                <a:solidFill>
                  <a:schemeClr val="bg1"/>
                </a:solidFill>
              </a:rPr>
              <a:t> neurons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6168511D-65CA-4613-BB70-C92852B4FCD3}"/>
              </a:ext>
            </a:extLst>
          </p:cNvPr>
          <p:cNvSpPr/>
          <p:nvPr/>
        </p:nvSpPr>
        <p:spPr>
          <a:xfrm rot="8630159">
            <a:off x="8813953" y="4157945"/>
            <a:ext cx="1371600" cy="9837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89D7E-39C6-454B-9737-71DA1D88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18" y="4771181"/>
            <a:ext cx="895852" cy="94320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885CFF-D7FF-48F3-90EB-61FC942CD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28" y="4771181"/>
            <a:ext cx="895852" cy="94320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B58A874-7154-4AD3-A8F2-F010D51B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059" y="4771181"/>
            <a:ext cx="895852" cy="94320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21312A7-29FF-439F-B151-3C30F623A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4" y="5458404"/>
            <a:ext cx="895852" cy="943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33A1586-35A8-448E-A690-312BE004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54" y="5458404"/>
            <a:ext cx="895852" cy="94320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A4382C1-BEC6-4827-9141-F57BA17F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85" y="5458404"/>
            <a:ext cx="895852" cy="9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1EE383-F40C-42CD-87D2-E25EBD0D29FD}"/>
              </a:ext>
            </a:extLst>
          </p:cNvPr>
          <p:cNvSpPr/>
          <p:nvPr/>
        </p:nvSpPr>
        <p:spPr>
          <a:xfrm>
            <a:off x="519764" y="1309036"/>
            <a:ext cx="2723950" cy="5162351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b="1" u="sng">
                <a:solidFill>
                  <a:schemeClr val="tx1"/>
                </a:solidFill>
              </a:rPr>
              <a:t>Artificial Intelligence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Bayesian neural networks are appealing yet often computationally intractable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C483D5-F1F8-4445-8261-3FC10DEC4D17}"/>
              </a:ext>
            </a:extLst>
          </p:cNvPr>
          <p:cNvSpPr/>
          <p:nvPr/>
        </p:nvSpPr>
        <p:spPr>
          <a:xfrm>
            <a:off x="3484345" y="1309036"/>
            <a:ext cx="8431730" cy="5162351"/>
          </a:xfrm>
          <a:prstGeom prst="roundRect">
            <a:avLst>
              <a:gd name="adj" fmla="val 10328"/>
            </a:avLst>
          </a:prstGeom>
          <a:solidFill>
            <a:schemeClr val="bg2">
              <a:lumMod val="95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b="1" u="sng">
                <a:solidFill>
                  <a:schemeClr val="tx1"/>
                </a:solidFill>
              </a:rPr>
              <a:t>Modeling and Simulation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Modeling uncertainties is critical in the use of even fully deterministic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Many applications are inherently stochastic in their physics and are best modeled using probabilistic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D8D09-E3FB-4FF1-91B2-63A152E4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Computing applications face challenges in uncertainty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44C67-C3FC-4398-B4A9-8122426C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9D44EF0-FEC6-45D4-9136-09ECED27DCA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6703-4AB5-421E-8DC0-DD7EE5D962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21" y="1481115"/>
            <a:ext cx="1658370" cy="2502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822A4-4CA0-454D-BE84-F956679B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571" y="1481115"/>
            <a:ext cx="4440925" cy="2502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9EFE4-DD2E-4E55-B79A-E25C3258F2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765" y="1481115"/>
            <a:ext cx="2921255" cy="2502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9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947A976-3175-BD41-D9C4-9C534003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age of Loihi 2 neuromorphic board">
            <a:extLst>
              <a:ext uri="{FF2B5EF4-FFF2-40B4-BE49-F238E27FC236}">
                <a16:creationId xmlns:a16="http://schemas.microsoft.com/office/drawing/2014/main" id="{1179723F-2168-CFB1-9A39-B7F31BC1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75" y="1753941"/>
            <a:ext cx="2280102" cy="151193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8B6EAA9-5365-92A8-9566-6A5DFE455DE0}"/>
              </a:ext>
            </a:extLst>
          </p:cNvPr>
          <p:cNvSpPr/>
          <p:nvPr/>
        </p:nvSpPr>
        <p:spPr>
          <a:xfrm rot="2259084">
            <a:off x="4689231" y="3083609"/>
            <a:ext cx="426720" cy="1345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E1A180C-D618-1A68-5557-E69DB92C0577}"/>
              </a:ext>
            </a:extLst>
          </p:cNvPr>
          <p:cNvSpPr/>
          <p:nvPr/>
        </p:nvSpPr>
        <p:spPr>
          <a:xfrm rot="19340916" flipH="1">
            <a:off x="6785316" y="3083610"/>
            <a:ext cx="426720" cy="1345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 descr="Illustration of stochastic synapse">
            <a:extLst>
              <a:ext uri="{FF2B5EF4-FFF2-40B4-BE49-F238E27FC236}">
                <a16:creationId xmlns:a16="http://schemas.microsoft.com/office/drawing/2014/main" id="{41747B0E-6985-7114-494B-0DC04B27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131" y="4200902"/>
            <a:ext cx="1989075" cy="1790167"/>
          </a:xfrm>
          <a:prstGeom prst="rect">
            <a:avLst/>
          </a:prstGeom>
        </p:spPr>
      </p:pic>
      <p:pic>
        <p:nvPicPr>
          <p:cNvPr id="7" name="Picture 6" descr="Illustration of finite element mesh">
            <a:extLst>
              <a:ext uri="{FF2B5EF4-FFF2-40B4-BE49-F238E27FC236}">
                <a16:creationId xmlns:a16="http://schemas.microsoft.com/office/drawing/2014/main" id="{472CFD0E-1048-BFDF-81F9-4AD3D1ECE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6" y="4540146"/>
            <a:ext cx="2985116" cy="1218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6B487-D1DD-1254-A022-762C9A03C2ED}"/>
              </a:ext>
            </a:extLst>
          </p:cNvPr>
          <p:cNvSpPr txBox="1"/>
          <p:nvPr/>
        </p:nvSpPr>
        <p:spPr>
          <a:xfrm>
            <a:off x="1826307" y="3130094"/>
            <a:ext cx="268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Problems that require widespread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67F38-1D94-2902-A922-2A865AA6A454}"/>
              </a:ext>
            </a:extLst>
          </p:cNvPr>
          <p:cNvSpPr txBox="1"/>
          <p:nvPr/>
        </p:nvSpPr>
        <p:spPr>
          <a:xfrm>
            <a:off x="7484011" y="3130094"/>
            <a:ext cx="283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Problems that are naturally spatially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1344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7C3F-38FB-4282-82E0-1C1A456B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41D9-C299-476C-A1C3-2D0F977F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Diffusion can be modeled either as a deterministic PDE or a stochastic process</a:t>
            </a:r>
          </a:p>
          <a:p>
            <a:pPr lvl="1"/>
            <a:r>
              <a:rPr lang="en-US" dirty="0"/>
              <a:t>For an initial distribution of particles, </a:t>
            </a:r>
            <a:r>
              <a:rPr lang="en-US" i="1" dirty="0"/>
              <a:t>P</a:t>
            </a:r>
            <a:r>
              <a:rPr lang="en-US" i="1" baseline="-25000" dirty="0"/>
              <a:t>0</a:t>
            </a:r>
            <a:r>
              <a:rPr lang="en-US" i="1" dirty="0"/>
              <a:t>, </a:t>
            </a:r>
            <a:r>
              <a:rPr lang="en-US" dirty="0"/>
              <a:t>what is distribution of particles at time </a:t>
            </a:r>
            <a:r>
              <a:rPr lang="en-US" i="1" dirty="0"/>
              <a:t>t?</a:t>
            </a:r>
          </a:p>
          <a:p>
            <a:pPr lvl="1"/>
            <a:r>
              <a:rPr lang="en-US" dirty="0"/>
              <a:t>PDE solves the following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Stochastic process implements many random walkers to statistically approximate a solution</a:t>
            </a:r>
          </a:p>
          <a:p>
            <a:pPr lvl="2"/>
            <a:r>
              <a:rPr lang="en-US" dirty="0"/>
              <a:t>Mean position of </a:t>
            </a:r>
            <a:r>
              <a:rPr lang="en-US" i="1" dirty="0"/>
              <a:t>N </a:t>
            </a:r>
            <a:r>
              <a:rPr lang="en-US" dirty="0"/>
              <a:t>walkers approaches expected mean of deterministic solution at rate of 1/sqrt(N)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77263-4CCF-4A91-BA60-8A693537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2" y="2510598"/>
            <a:ext cx="2477489" cy="68730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5317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B00A-ECDA-CB18-79CD-5D36AFB3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“Naïve” way to run diffusion on GPUs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E10AD-B41A-EA61-95B5-A4065E0E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75" y="1543901"/>
            <a:ext cx="4392710" cy="402412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19E7903-0ED6-0E73-0F9E-06B49CC95566}"/>
              </a:ext>
            </a:extLst>
          </p:cNvPr>
          <p:cNvSpPr/>
          <p:nvPr/>
        </p:nvSpPr>
        <p:spPr>
          <a:xfrm rot="10800000">
            <a:off x="4318000" y="2006402"/>
            <a:ext cx="2454340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15385-EDA6-74C4-282D-FBBB740B7DD5}"/>
              </a:ext>
            </a:extLst>
          </p:cNvPr>
          <p:cNvSpPr/>
          <p:nvPr/>
        </p:nvSpPr>
        <p:spPr>
          <a:xfrm rot="10800000">
            <a:off x="4318000" y="2608069"/>
            <a:ext cx="3251200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B05B8-550C-A674-1695-7758184ADC93}"/>
              </a:ext>
            </a:extLst>
          </p:cNvPr>
          <p:cNvSpPr txBox="1"/>
          <p:nvPr/>
        </p:nvSpPr>
        <p:spPr>
          <a:xfrm>
            <a:off x="7018866" y="2050335"/>
            <a:ext cx="38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For every particle “owned” by this GPU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738B9-DD5E-7E96-AB0B-F970BCEE41E8}"/>
              </a:ext>
            </a:extLst>
          </p:cNvPr>
          <p:cNvSpPr txBox="1"/>
          <p:nvPr/>
        </p:nvSpPr>
        <p:spPr>
          <a:xfrm>
            <a:off x="7578465" y="2465203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loop through 100,000 time steps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ABB68C-6F85-4F80-4C5C-765D9CE6FD16}"/>
              </a:ext>
            </a:extLst>
          </p:cNvPr>
          <p:cNvSpPr/>
          <p:nvPr/>
        </p:nvSpPr>
        <p:spPr>
          <a:xfrm rot="10800000">
            <a:off x="4318000" y="2926102"/>
            <a:ext cx="3886200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0EC24-3F78-7776-A678-CE052E913AEE}"/>
              </a:ext>
            </a:extLst>
          </p:cNvPr>
          <p:cNvSpPr txBox="1"/>
          <p:nvPr/>
        </p:nvSpPr>
        <p:spPr>
          <a:xfrm>
            <a:off x="8391265" y="2855169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draw two random numbers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BD3B347-6BDF-B338-9394-BB6F7B07E05E}"/>
              </a:ext>
            </a:extLst>
          </p:cNvPr>
          <p:cNvSpPr/>
          <p:nvPr/>
        </p:nvSpPr>
        <p:spPr>
          <a:xfrm rot="10800000">
            <a:off x="4317999" y="3429000"/>
            <a:ext cx="4555067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59D81-3FD3-681E-C9C6-98EE187DA4EB}"/>
              </a:ext>
            </a:extLst>
          </p:cNvPr>
          <p:cNvSpPr txBox="1"/>
          <p:nvPr/>
        </p:nvSpPr>
        <p:spPr>
          <a:xfrm>
            <a:off x="9127067" y="3258062"/>
            <a:ext cx="21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50% chance to pick up or down…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E004AA-FE30-37AF-27A2-ECAF3F1B20A5}"/>
              </a:ext>
            </a:extLst>
          </p:cNvPr>
          <p:cNvSpPr/>
          <p:nvPr/>
        </p:nvSpPr>
        <p:spPr>
          <a:xfrm rot="10800000">
            <a:off x="4317999" y="4216709"/>
            <a:ext cx="4555067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E287A-1084-963A-5477-44DC35FDC202}"/>
              </a:ext>
            </a:extLst>
          </p:cNvPr>
          <p:cNvSpPr txBox="1"/>
          <p:nvPr/>
        </p:nvSpPr>
        <p:spPr>
          <a:xfrm>
            <a:off x="9127067" y="4045771"/>
            <a:ext cx="21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50% chance to pick left or right…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4676D98-B51B-4BD2-73BC-E984AEA257B4}"/>
              </a:ext>
            </a:extLst>
          </p:cNvPr>
          <p:cNvSpPr/>
          <p:nvPr/>
        </p:nvSpPr>
        <p:spPr>
          <a:xfrm rot="10800000">
            <a:off x="4318000" y="4924433"/>
            <a:ext cx="3886200" cy="22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CD93F7-8274-AA5D-66AB-1B01B37F1402}"/>
              </a:ext>
            </a:extLst>
          </p:cNvPr>
          <p:cNvSpPr txBox="1"/>
          <p:nvPr/>
        </p:nvSpPr>
        <p:spPr>
          <a:xfrm>
            <a:off x="8391265" y="492443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mod back to torus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42B21E-F2A4-6DC3-84E9-D0D06B4D3858}"/>
              </a:ext>
            </a:extLst>
          </p:cNvPr>
          <p:cNvSpPr/>
          <p:nvPr/>
        </p:nvSpPr>
        <p:spPr>
          <a:xfrm>
            <a:off x="1229275" y="5452533"/>
            <a:ext cx="4555067" cy="1346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Easy to 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Embarassingly</a:t>
            </a:r>
            <a:r>
              <a:rPr lang="en-US" dirty="0"/>
              <a:t> parallel over particles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Mostly independent of size of state space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54BE28-6444-5C8C-57E8-7B3AD8F78F5B}"/>
              </a:ext>
            </a:extLst>
          </p:cNvPr>
          <p:cNvSpPr/>
          <p:nvPr/>
        </p:nvSpPr>
        <p:spPr>
          <a:xfrm>
            <a:off x="6261099" y="5452534"/>
            <a:ext cx="4555067" cy="134620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Corbel" panose="020B0503020204020204" pitchFamily="34" charset="0"/>
              <a:buChar char="Χ"/>
            </a:pPr>
            <a:r>
              <a:rPr lang="en-US" dirty="0"/>
              <a:t>Particle location in computer is independent from location in model</a:t>
            </a:r>
          </a:p>
          <a:p>
            <a:pPr marL="285750" indent="-285750">
              <a:buFont typeface="Corbel" panose="020B0503020204020204" pitchFamily="34" charset="0"/>
              <a:buChar char="Χ"/>
            </a:pPr>
            <a:r>
              <a:rPr lang="en-US" dirty="0"/>
              <a:t>High cost of inhomogeneity</a:t>
            </a:r>
          </a:p>
          <a:p>
            <a:pPr marL="285750" indent="-285750">
              <a:buFont typeface="Corbel" panose="020B0503020204020204" pitchFamily="34" charset="0"/>
              <a:buChar char="Χ"/>
            </a:pPr>
            <a:r>
              <a:rPr lang="en-US" dirty="0"/>
              <a:t>Lots of random number draws</a:t>
            </a:r>
          </a:p>
          <a:p>
            <a:pPr marL="285750" indent="-285750">
              <a:buFont typeface="Corbel" panose="020B0503020204020204" pitchFamily="34" charset="0"/>
              <a:buChar char="Χ"/>
            </a:pPr>
            <a:endParaRPr lang="en-US" dirty="0"/>
          </a:p>
          <a:p>
            <a:pPr marL="285750" indent="-285750">
              <a:buFont typeface="Corbel" panose="020B0503020204020204" pitchFamily="34" charset="0"/>
              <a:buChar char="Χ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6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1C17C3-C01D-4007-9CDB-FFE7602613A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2A73E88-AB59-40C2-AFF0-965B0D6CDE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215" y="937232"/>
            <a:ext cx="6791533" cy="2792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BD6AB-FB49-4265-B4D6-6E0FC6D9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Flip the approach!  Use neurons to represent </a:t>
            </a:r>
            <a:r>
              <a:rPr lang="en-US" i="1" dirty="0"/>
              <a:t>state space </a:t>
            </a:r>
            <a:r>
              <a:rPr lang="en-US" dirty="0"/>
              <a:t>of Monte Carlo and use spikes to represent particles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FD7ED5-3B96-47AB-9C92-6143D31C3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149FD-26F7-3645-B4E7-BA8B8CC5EEA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6245085-1B26-4E7B-A83C-C4C1CCAE9276}"/>
              </a:ext>
            </a:extLst>
          </p:cNvPr>
          <p:cNvPicPr>
            <a:picLocks noGrp="1"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219" y="3923289"/>
            <a:ext cx="3700463" cy="277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4CC4F-D0FF-4968-815C-828BD59C3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48" y="1403498"/>
            <a:ext cx="3007700" cy="1693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5A6350-4596-462F-B196-AE3577C3B012}"/>
              </a:ext>
            </a:extLst>
          </p:cNvPr>
          <p:cNvSpPr txBox="1"/>
          <p:nvPr/>
        </p:nvSpPr>
        <p:spPr>
          <a:xfrm>
            <a:off x="595423" y="324433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Leaky </a:t>
            </a:r>
            <a:r>
              <a:rPr lang="en-US" dirty="0">
                <a:solidFill>
                  <a:srgbClr val="000000"/>
                </a:solidFill>
                <a:latin typeface="Trebuchet MS" panose="020B0603020202020204"/>
              </a:rPr>
              <a:t>i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ntegrate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-and-fire neuron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FE9445-44B5-4B03-9F52-B1664ACE78E3}"/>
              </a:ext>
            </a:extLst>
          </p:cNvPr>
          <p:cNvSpPr/>
          <p:nvPr/>
        </p:nvSpPr>
        <p:spPr>
          <a:xfrm>
            <a:off x="4001219" y="2181210"/>
            <a:ext cx="499996" cy="57022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C952AAA-DD13-40E9-88E8-A99A3615C9F1}"/>
              </a:ext>
            </a:extLst>
          </p:cNvPr>
          <p:cNvSpPr/>
          <p:nvPr/>
        </p:nvSpPr>
        <p:spPr>
          <a:xfrm>
            <a:off x="7451684" y="2181210"/>
            <a:ext cx="499996" cy="57022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8330B6-084D-4255-B93C-BA51D8F7FEC4}"/>
              </a:ext>
            </a:extLst>
          </p:cNvPr>
          <p:cNvSpPr/>
          <p:nvPr/>
        </p:nvSpPr>
        <p:spPr>
          <a:xfrm rot="9715684">
            <a:off x="7327984" y="3823248"/>
            <a:ext cx="1945241" cy="57022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4E6C7-8201-4F61-A356-F7A7A9464628}"/>
              </a:ext>
            </a:extLst>
          </p:cNvPr>
          <p:cNvSpPr txBox="1"/>
          <p:nvPr/>
        </p:nvSpPr>
        <p:spPr>
          <a:xfrm>
            <a:off x="8676467" y="6538912"/>
            <a:ext cx="2246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Smith et al., Nature Electronics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F0017-8DB6-4840-AAE7-DA1B732A66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877"/>
          <a:stretch/>
        </p:blipFill>
        <p:spPr>
          <a:xfrm>
            <a:off x="9304840" y="3581002"/>
            <a:ext cx="2802417" cy="27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2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E6D-C4DE-4364-A6D9-A02609B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Neuromorphic computing advantage appears to be when an algorithm can split the task across computational graph with sparse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BE1CD-DCA3-4078-A7F8-84DE5D33C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19087-FEC3-4EAA-AAA0-2122924862A3}" type="slidenum">
              <a:rPr lang="en-US" smtClean="0"/>
              <a:t>19</a:t>
            </a:fld>
            <a:endParaRPr lang="en-US"/>
          </a:p>
        </p:txBody>
      </p:sp>
      <p:pic>
        <p:nvPicPr>
          <p:cNvPr id="3" name="walker_animation">
            <a:hlinkClick r:id="" action="ppaction://media"/>
            <a:extLst>
              <a:ext uri="{FF2B5EF4-FFF2-40B4-BE49-F238E27FC236}">
                <a16:creationId xmlns:a16="http://schemas.microsoft.com/office/drawing/2014/main" id="{4EF9D14F-1DA2-BF7B-D8F7-DB5806153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046" y="1327295"/>
            <a:ext cx="9367907" cy="52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9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4EB4C5-E140-618F-A730-72370DE1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not a single roadmap for neuromorphic computing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67762D-292B-D0B1-A1E4-78121C4FEC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409700"/>
            <a:ext cx="9535391" cy="46101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Active research across the technology stack 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New post-CMOS materials (memristors, ECRAM, MTJs, quantum materials, …)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Non-digital devices (analog, stochastic, optical, …)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Bio-inspired circuits (reconfigurable, dendrites, learning, …)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Neuromorphic architectures (spiking, event-driven sensors, ANN accelerators, …)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Software paradigms (compilers, intermediate representations, …)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dirty="0"/>
              <a:t>Neuromorphic algorithms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4F480-55E5-A944-EA0C-75D695043E40}"/>
              </a:ext>
            </a:extLst>
          </p:cNvPr>
          <p:cNvSpPr txBox="1"/>
          <p:nvPr/>
        </p:nvSpPr>
        <p:spPr>
          <a:xfrm>
            <a:off x="2639290" y="4571999"/>
            <a:ext cx="4998029" cy="158981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sz="3200" i="1" dirty="0"/>
              <a:t>When is it ready for prime time?</a:t>
            </a:r>
          </a:p>
          <a:p>
            <a:pPr algn="l"/>
            <a:r>
              <a:rPr lang="en-US" sz="3200" i="1" dirty="0"/>
              <a:t>What is needed to get there?</a:t>
            </a:r>
          </a:p>
        </p:txBody>
      </p:sp>
    </p:spTree>
    <p:extLst>
      <p:ext uri="{BB962C8B-B14F-4D97-AF65-F5344CB8AC3E}">
        <p14:creationId xmlns:p14="http://schemas.microsoft.com/office/powerpoint/2010/main" val="18415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E6D-C4DE-4364-A6D9-A02609B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Neuromorphic computing advantage appears to be when an algorithm can split the task across computational graph with sparse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BE1CD-DCA3-4078-A7F8-84DE5D33C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19087-FEC3-4EAA-AAA0-2122924862A3}" type="slidenum">
              <a:rPr lang="en-US" smtClean="0"/>
              <a:t>20</a:t>
            </a:fld>
            <a:endParaRPr lang="en-US"/>
          </a:p>
        </p:txBody>
      </p:sp>
      <p:pic>
        <p:nvPicPr>
          <p:cNvPr id="3" name="D48158D8">
            <a:hlinkClick r:id="" action="ppaction://media"/>
            <a:extLst>
              <a:ext uri="{FF2B5EF4-FFF2-40B4-BE49-F238E27FC236}">
                <a16:creationId xmlns:a16="http://schemas.microsoft.com/office/drawing/2014/main" id="{1BB1EE2F-5C12-4D7F-8E7B-EDC61F80B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9968" y="2401213"/>
            <a:ext cx="5499214" cy="30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B1B03D-6920-414F-9F9C-88EB0D4A32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639" y="3369639"/>
            <a:ext cx="3112292" cy="211364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ECB15A7-1B7D-4E01-B63D-EC05BF9E15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99" y="3360115"/>
            <a:ext cx="2832283" cy="20540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BADC44-6B5A-4B67-939E-937E1676861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C5A196-98D6-4216-817D-40E00E71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identify a neuromorphic advantage for simulating random walks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BF704-D493-4D8F-8ADC-DC10FADDF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149FD-26F7-3645-B4E7-BA8B8CC5EEA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4FCAF8-8AAB-4A79-8C70-834CEE153A8A}"/>
              </a:ext>
            </a:extLst>
          </p:cNvPr>
          <p:cNvSpPr/>
          <p:nvPr/>
        </p:nvSpPr>
        <p:spPr>
          <a:xfrm>
            <a:off x="803813" y="1374718"/>
            <a:ext cx="5455865" cy="18288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We define a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neuromorphic advantage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as an algorithm that shows a demonstrable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advantage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in terms of one resource (e.g., energy) while exhibiting comparable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scaling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in other resources (e.g., time). </a:t>
            </a:r>
          </a:p>
        </p:txBody>
      </p:sp>
      <p:pic>
        <p:nvPicPr>
          <p:cNvPr id="13" name="Picture 1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F7FDC90B-0E45-469A-84CD-59ECCD86A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53" y="1563893"/>
            <a:ext cx="4622986" cy="3357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317CE3-8921-4394-A695-2BDD62730EC5}"/>
              </a:ext>
            </a:extLst>
          </p:cNvPr>
          <p:cNvSpPr txBox="1"/>
          <p:nvPr/>
        </p:nvSpPr>
        <p:spPr>
          <a:xfrm>
            <a:off x="8459921" y="6486692"/>
            <a:ext cx="2246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Smith et al., Nature Electronics 2022</a:t>
            </a:r>
          </a:p>
        </p:txBody>
      </p:sp>
    </p:spTree>
    <p:extLst>
      <p:ext uri="{BB962C8B-B14F-4D97-AF65-F5344CB8AC3E}">
        <p14:creationId xmlns:p14="http://schemas.microsoft.com/office/powerpoint/2010/main" val="360177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332F-0011-4E9D-A712-910EDDF2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Math: What PDEs can these stochastic processes be useful for?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F5D4E-80CE-42CF-BEA9-18CF6E81C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149FD-26F7-3645-B4E7-BA8B8CC5EEA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397DA-E1F1-4932-B23F-0F939026A9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820" y="5947229"/>
            <a:ext cx="8724360" cy="72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4D562-63A3-4FFC-9A98-D6DD1E8E3C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32" y="4267290"/>
            <a:ext cx="9544097" cy="72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1A75E-DBB0-4D71-8BC2-EFE88FCE25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27" y="1961214"/>
            <a:ext cx="10541146" cy="187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A0C64-3DC3-437B-8EF9-09E55F9DFEA0}"/>
              </a:ext>
            </a:extLst>
          </p:cNvPr>
          <p:cNvSpPr txBox="1"/>
          <p:nvPr/>
        </p:nvSpPr>
        <p:spPr>
          <a:xfrm>
            <a:off x="720648" y="1542197"/>
            <a:ext cx="53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Class of Partial </a:t>
            </a:r>
            <a:r>
              <a:rPr lang="en-US" b="1" i="1" dirty="0" err="1"/>
              <a:t>Integro</a:t>
            </a:r>
            <a:r>
              <a:rPr lang="en-US" b="1" i="1" dirty="0"/>
              <a:t>-Differential Equations: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C165E-ACAE-4A68-BD04-0DFBF8FE4B79}"/>
              </a:ext>
            </a:extLst>
          </p:cNvPr>
          <p:cNvSpPr txBox="1"/>
          <p:nvPr/>
        </p:nvSpPr>
        <p:spPr>
          <a:xfrm>
            <a:off x="720648" y="3897958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Stochastic Process: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E3560-517D-4800-B286-67F5A30FC6EC}"/>
              </a:ext>
            </a:extLst>
          </p:cNvPr>
          <p:cNvSpPr txBox="1"/>
          <p:nvPr/>
        </p:nvSpPr>
        <p:spPr>
          <a:xfrm>
            <a:off x="1809506" y="5558195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Solution to initial value problem (u(0,x)=g(x)):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EAE177-0D1F-41CD-A107-9F8FFE0C2091}"/>
              </a:ext>
            </a:extLst>
          </p:cNvPr>
          <p:cNvSpPr/>
          <p:nvPr/>
        </p:nvSpPr>
        <p:spPr>
          <a:xfrm>
            <a:off x="6432884" y="5486218"/>
            <a:ext cx="538212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 Carlo Approximates This Expectation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AADF61-1AAE-45FE-8768-25F817A1E6D0}"/>
              </a:ext>
            </a:extLst>
          </p:cNvPr>
          <p:cNvSpPr/>
          <p:nvPr/>
        </p:nvSpPr>
        <p:spPr>
          <a:xfrm>
            <a:off x="6432884" y="3929894"/>
            <a:ext cx="5382127" cy="555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NMC Hardware Simulates This Stochastic Process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912DB83-0B42-435A-9079-F1B312363EB9}"/>
              </a:ext>
            </a:extLst>
          </p:cNvPr>
          <p:cNvSpPr/>
          <p:nvPr/>
        </p:nvSpPr>
        <p:spPr>
          <a:xfrm>
            <a:off x="9056721" y="4419206"/>
            <a:ext cx="368969" cy="11389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557C2-C4CA-4551-A41D-C6A4B9B96553}"/>
              </a:ext>
            </a:extLst>
          </p:cNvPr>
          <p:cNvSpPr txBox="1"/>
          <p:nvPr/>
        </p:nvSpPr>
        <p:spPr>
          <a:xfrm>
            <a:off x="8459921" y="6486692"/>
            <a:ext cx="2430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Smith et al., Nature Electronics 2022</a:t>
            </a:r>
          </a:p>
        </p:txBody>
      </p:sp>
    </p:spTree>
    <p:extLst>
      <p:ext uri="{BB962C8B-B14F-4D97-AF65-F5344CB8AC3E}">
        <p14:creationId xmlns:p14="http://schemas.microsoft.com/office/powerpoint/2010/main" val="202411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947A976-3175-BD41-D9C4-9C534003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age of Loihi 2 neuromorphic board">
            <a:extLst>
              <a:ext uri="{FF2B5EF4-FFF2-40B4-BE49-F238E27FC236}">
                <a16:creationId xmlns:a16="http://schemas.microsoft.com/office/drawing/2014/main" id="{1179723F-2168-CFB1-9A39-B7F31BC1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75" y="1753941"/>
            <a:ext cx="2280102" cy="151193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8B6EAA9-5365-92A8-9566-6A5DFE455DE0}"/>
              </a:ext>
            </a:extLst>
          </p:cNvPr>
          <p:cNvSpPr/>
          <p:nvPr/>
        </p:nvSpPr>
        <p:spPr>
          <a:xfrm rot="2259084">
            <a:off x="4689231" y="3083609"/>
            <a:ext cx="426720" cy="1345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E1A180C-D618-1A68-5557-E69DB92C0577}"/>
              </a:ext>
            </a:extLst>
          </p:cNvPr>
          <p:cNvSpPr/>
          <p:nvPr/>
        </p:nvSpPr>
        <p:spPr>
          <a:xfrm rot="19340916" flipH="1">
            <a:off x="6785316" y="3083610"/>
            <a:ext cx="426720" cy="13458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 descr="Illustration of stochastic synapse">
            <a:extLst>
              <a:ext uri="{FF2B5EF4-FFF2-40B4-BE49-F238E27FC236}">
                <a16:creationId xmlns:a16="http://schemas.microsoft.com/office/drawing/2014/main" id="{41747B0E-6985-7114-494B-0DC04B27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131" y="4200902"/>
            <a:ext cx="1989075" cy="1790167"/>
          </a:xfrm>
          <a:prstGeom prst="rect">
            <a:avLst/>
          </a:prstGeom>
        </p:spPr>
      </p:pic>
      <p:pic>
        <p:nvPicPr>
          <p:cNvPr id="7" name="Picture 6" descr="Illustration of finite element mesh">
            <a:extLst>
              <a:ext uri="{FF2B5EF4-FFF2-40B4-BE49-F238E27FC236}">
                <a16:creationId xmlns:a16="http://schemas.microsoft.com/office/drawing/2014/main" id="{472CFD0E-1048-BFDF-81F9-4AD3D1ECE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6" y="4540146"/>
            <a:ext cx="2985116" cy="1218942"/>
          </a:xfrm>
          <a:prstGeom prst="rect">
            <a:avLst/>
          </a:prstGeom>
        </p:spPr>
      </p:pic>
      <p:pic>
        <p:nvPicPr>
          <p:cNvPr id="2" name="Picture 1" descr="Results of neuromorphic hardware implementing finite element simulations">
            <a:extLst>
              <a:ext uri="{FF2B5EF4-FFF2-40B4-BE49-F238E27FC236}">
                <a16:creationId xmlns:a16="http://schemas.microsoft.com/office/drawing/2014/main" id="{C782CF86-559A-EAFA-17C5-3471C552D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096" y="1182831"/>
            <a:ext cx="2267604" cy="1809101"/>
          </a:xfrm>
          <a:prstGeom prst="rect">
            <a:avLst/>
          </a:prstGeom>
        </p:spPr>
      </p:pic>
      <p:pic>
        <p:nvPicPr>
          <p:cNvPr id="11" name="Picture 10" descr="Results of neuromorphic hardware implementing finite element simulations">
            <a:extLst>
              <a:ext uri="{FF2B5EF4-FFF2-40B4-BE49-F238E27FC236}">
                <a16:creationId xmlns:a16="http://schemas.microsoft.com/office/drawing/2014/main" id="{38BD5226-955D-5734-A1D1-45D76B0C1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89" y="2952924"/>
            <a:ext cx="2241289" cy="214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F2D70D-5334-A7DC-8C36-8663E4102C64}"/>
              </a:ext>
            </a:extLst>
          </p:cNvPr>
          <p:cNvSpPr txBox="1"/>
          <p:nvPr/>
        </p:nvSpPr>
        <p:spPr>
          <a:xfrm>
            <a:off x="7207762" y="1711013"/>
            <a:ext cx="1921720" cy="214730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Neuromorphic hardware can </a:t>
            </a:r>
            <a:r>
              <a:rPr lang="en-US" i="1" dirty="0"/>
              <a:t>efficiently</a:t>
            </a:r>
            <a:r>
              <a:rPr lang="en-US" dirty="0"/>
              <a:t> solve finite element method simulations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706D2-FB16-DA10-9D63-ABF01A71E692}"/>
              </a:ext>
            </a:extLst>
          </p:cNvPr>
          <p:cNvSpPr txBox="1"/>
          <p:nvPr/>
        </p:nvSpPr>
        <p:spPr>
          <a:xfrm>
            <a:off x="2900255" y="1711013"/>
            <a:ext cx="1921720" cy="214730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Neuromorphic hardware can </a:t>
            </a:r>
            <a:r>
              <a:rPr lang="en-US" i="1" dirty="0"/>
              <a:t>efficiently</a:t>
            </a:r>
            <a:r>
              <a:rPr lang="en-US" dirty="0"/>
              <a:t> solve stochastic Monte Carlo simulations</a:t>
            </a:r>
          </a:p>
        </p:txBody>
      </p:sp>
      <p:pic>
        <p:nvPicPr>
          <p:cNvPr id="14" name="Picture 13" descr="Cartoon of neuromorphic algorithm for discrete time Monte Carlo random walks">
            <a:extLst>
              <a:ext uri="{FF2B5EF4-FFF2-40B4-BE49-F238E27FC236}">
                <a16:creationId xmlns:a16="http://schemas.microsoft.com/office/drawing/2014/main" id="{CDF1466C-9C71-C7F6-CD60-9ABE8EDFD4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50" y="1097145"/>
            <a:ext cx="2674605" cy="1099613"/>
          </a:xfrm>
          <a:prstGeom prst="rect">
            <a:avLst/>
          </a:prstGeom>
        </p:spPr>
      </p:pic>
      <p:pic>
        <p:nvPicPr>
          <p:cNvPr id="15" name="Content Placeholder 5" descr="Animation of random walks on neuromorphic hardware">
            <a:extLst>
              <a:ext uri="{FF2B5EF4-FFF2-40B4-BE49-F238E27FC236}">
                <a16:creationId xmlns:a16="http://schemas.microsoft.com/office/drawing/2014/main" id="{399875C4-4965-F3E7-08DB-6B970FA88744}"/>
              </a:ext>
            </a:extLst>
          </p:cNvPr>
          <p:cNvPicPr>
            <a:picLocks noGrp="1"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3" y="2534247"/>
            <a:ext cx="2863076" cy="2147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47815-AED6-5C5D-9DB7-F649370962FD}"/>
              </a:ext>
            </a:extLst>
          </p:cNvPr>
          <p:cNvSpPr txBox="1"/>
          <p:nvPr/>
        </p:nvSpPr>
        <p:spPr>
          <a:xfrm>
            <a:off x="447222" y="48446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sz="1200" dirty="0"/>
              <a:t>Smith et al., Nature Electronics, 2022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5A77D-3DFE-FAD1-1358-2B78B30BB40B}"/>
              </a:ext>
            </a:extLst>
          </p:cNvPr>
          <p:cNvSpPr txBox="1"/>
          <p:nvPr/>
        </p:nvSpPr>
        <p:spPr>
          <a:xfrm>
            <a:off x="9648498" y="53018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sz="1200" dirty="0"/>
              <a:t>Theilman et al., in review</a:t>
            </a:r>
          </a:p>
        </p:txBody>
      </p:sp>
    </p:spTree>
    <p:extLst>
      <p:ext uri="{BB962C8B-B14F-4D97-AF65-F5344CB8AC3E}">
        <p14:creationId xmlns:p14="http://schemas.microsoft.com/office/powerpoint/2010/main" val="228665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5CE4F5-664B-3CB9-12F3-B3DACC83B469}"/>
              </a:ext>
            </a:extLst>
          </p:cNvPr>
          <p:cNvGrpSpPr/>
          <p:nvPr/>
        </p:nvGrpSpPr>
        <p:grpSpPr>
          <a:xfrm>
            <a:off x="6600439" y="1851023"/>
            <a:ext cx="5149954" cy="4285635"/>
            <a:chOff x="5866393" y="1359016"/>
            <a:chExt cx="5728509" cy="476709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7369846-C53B-4785-B758-2166D8B43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67263"/>
              <a:ext cx="4957796" cy="202446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FBF33F-CA3B-C116-A113-6F42CD7A7BA3}"/>
                    </a:ext>
                  </a:extLst>
                </p:cNvPr>
                <p:cNvSpPr txBox="1"/>
                <p:nvPr/>
              </p:nvSpPr>
              <p:spPr>
                <a:xfrm>
                  <a:off x="6765129" y="1609068"/>
                  <a:ext cx="88870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FBF33F-CA3B-C116-A113-6F42CD7A7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129" y="1609068"/>
                  <a:ext cx="88870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397" t="-5000" r="-12214"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D597D2-C771-D2DF-8CDE-6DAAE76FC63A}"/>
                    </a:ext>
                  </a:extLst>
                </p:cNvPr>
                <p:cNvSpPr txBox="1"/>
                <p:nvPr/>
              </p:nvSpPr>
              <p:spPr>
                <a:xfrm>
                  <a:off x="10047634" y="1625239"/>
                  <a:ext cx="888707" cy="2993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D597D2-C771-D2DF-8CDE-6DAAE76FC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634" y="1625239"/>
                  <a:ext cx="888707" cy="299313"/>
                </a:xfrm>
                <a:prstGeom prst="rect">
                  <a:avLst/>
                </a:prstGeom>
                <a:blipFill>
                  <a:blip r:embed="rId5"/>
                  <a:stretch>
                    <a:fillRect l="-9160" r="-1297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69B492B-1248-CAB2-46EA-D66C938FFE21}"/>
                </a:ext>
              </a:extLst>
            </p:cNvPr>
            <p:cNvCxnSpPr>
              <a:cxnSpLocks/>
            </p:cNvCxnSpPr>
            <p:nvPr/>
          </p:nvCxnSpPr>
          <p:spPr>
            <a:xfrm>
              <a:off x="7431377" y="1958920"/>
              <a:ext cx="706544" cy="7417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0B7C71-C2DD-3171-0698-2940DCB9E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7849" y="1958920"/>
              <a:ext cx="736019" cy="6696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7B6B49-AF74-374C-3AA2-483CF1FD25D2}"/>
                </a:ext>
              </a:extLst>
            </p:cNvPr>
            <p:cNvSpPr txBox="1"/>
            <p:nvPr/>
          </p:nvSpPr>
          <p:spPr>
            <a:xfrm>
              <a:off x="9613513" y="3278345"/>
              <a:ext cx="374660" cy="374571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l-GR" sz="1600">
                  <a:latin typeface="Arial" panose="020B0604020202020204" pitchFamily="34" charset="0"/>
                  <a:cs typeface="Arial" panose="020B0604020202020204" pitchFamily="34" charset="0"/>
                </a:rPr>
                <a:t>Ω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83FCEA-1FB4-01BB-312C-1681B2E73576}"/>
                    </a:ext>
                  </a:extLst>
                </p:cNvPr>
                <p:cNvSpPr txBox="1"/>
                <p:nvPr/>
              </p:nvSpPr>
              <p:spPr>
                <a:xfrm>
                  <a:off x="7105734" y="4093782"/>
                  <a:ext cx="2129108" cy="597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)≈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83FCEA-1FB4-01BB-312C-1681B2E73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734" y="4093782"/>
                  <a:ext cx="2129108" cy="597471"/>
                </a:xfrm>
                <a:prstGeom prst="rect">
                  <a:avLst/>
                </a:prstGeom>
                <a:blipFill>
                  <a:blip r:embed="rId6"/>
                  <a:stretch>
                    <a:fillRect l="-318" r="-7006"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13B5B2-354D-1BAB-00BC-0C802A9F131C}"/>
                    </a:ext>
                  </a:extLst>
                </p:cNvPr>
                <p:cNvSpPr txBox="1"/>
                <p:nvPr/>
              </p:nvSpPr>
              <p:spPr>
                <a:xfrm>
                  <a:off x="9485507" y="5422013"/>
                  <a:ext cx="1640040" cy="704094"/>
                </a:xfrm>
                <a:prstGeom prst="roundRect">
                  <a:avLst/>
                </a:prstGeom>
                <a:ln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⃗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13B5B2-354D-1BAB-00BC-0C802A9F1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5507" y="5422013"/>
                  <a:ext cx="1640040" cy="70409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1D7F6D-D3E5-F6AA-BA9F-36F470779BDE}"/>
                </a:ext>
              </a:extLst>
            </p:cNvPr>
            <p:cNvSpPr txBox="1"/>
            <p:nvPr/>
          </p:nvSpPr>
          <p:spPr>
            <a:xfrm>
              <a:off x="7730391" y="5613095"/>
              <a:ext cx="1661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Sparse, linear system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3C82A1-9835-6822-F1E9-8B5D1D64DEC2}"/>
                </a:ext>
              </a:extLst>
            </p:cNvPr>
            <p:cNvSpPr txBox="1"/>
            <p:nvPr/>
          </p:nvSpPr>
          <p:spPr>
            <a:xfrm>
              <a:off x="10459655" y="3729822"/>
              <a:ext cx="1135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Basis functions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934A15-4C5E-8307-A766-4F56EF00B5FF}"/>
                </a:ext>
              </a:extLst>
            </p:cNvPr>
            <p:cNvSpPr txBox="1"/>
            <p:nvPr/>
          </p:nvSpPr>
          <p:spPr>
            <a:xfrm>
              <a:off x="9328764" y="4965895"/>
              <a:ext cx="1453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Coefficients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140324E-B485-0A32-5A4B-441A13D2D2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7590" y="4557416"/>
              <a:ext cx="234552" cy="545198"/>
            </a:xfrm>
            <a:prstGeom prst="straightConnector1">
              <a:avLst/>
            </a:prstGeom>
            <a:ln w="63500" cap="rnd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1856EC-AB04-BCAC-B94F-1A397CCEF958}"/>
                </a:ext>
              </a:extLst>
            </p:cNvPr>
            <p:cNvSpPr txBox="1"/>
            <p:nvPr/>
          </p:nvSpPr>
          <p:spPr>
            <a:xfrm>
              <a:off x="5866393" y="1359016"/>
              <a:ext cx="5081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  <a:spcAft>
                  <a:spcPts val="600"/>
                </a:spcAft>
              </a:pPr>
              <a:r>
                <a:rPr lang="en-US" sz="1400" b="1" dirty="0">
                  <a:latin typeface="Open Sans"/>
                </a:rPr>
                <a:t>Finite Element Methods – Gold Standard but expensive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6D7D8DA-F8A4-482F-F59E-6ECE6EEA88F7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9870523" y="3868322"/>
              <a:ext cx="589132" cy="494168"/>
            </a:xfrm>
            <a:prstGeom prst="straightConnector1">
              <a:avLst/>
            </a:prstGeom>
            <a:ln w="63500" cap="rnd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12766-2DF1-1713-56D1-C7BC825A0FB0}"/>
                  </a:ext>
                </a:extLst>
              </p:cNvPr>
              <p:cNvSpPr txBox="1"/>
              <p:nvPr/>
            </p:nvSpPr>
            <p:spPr>
              <a:xfrm>
                <a:off x="4932964" y="1739997"/>
                <a:ext cx="1613091" cy="544830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E12766-2DF1-1713-56D1-C7BC825A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64" y="1739997"/>
                <a:ext cx="1613091" cy="54483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8D52F5-F5EF-9C3B-26F6-7C7C8D195740}"/>
              </a:ext>
            </a:extLst>
          </p:cNvPr>
          <p:cNvSpPr txBox="1"/>
          <p:nvPr/>
        </p:nvSpPr>
        <p:spPr>
          <a:xfrm>
            <a:off x="6546055" y="6432897"/>
            <a:ext cx="5204338" cy="37457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NEUROMORPHIC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FINITE ELEMENT METHODS?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487F7-D03D-43BE-811E-A9D2B605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Solving partial differential equations is a major challenge to emerging computing platforms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AF9A0-DBF0-F668-83E9-6138510B299D}"/>
              </a:ext>
            </a:extLst>
          </p:cNvPr>
          <p:cNvGrpSpPr/>
          <p:nvPr/>
        </p:nvGrpSpPr>
        <p:grpSpPr>
          <a:xfrm>
            <a:off x="730790" y="1840472"/>
            <a:ext cx="4564790" cy="4518451"/>
            <a:chOff x="272527" y="1309476"/>
            <a:chExt cx="5202124" cy="51493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76C97E-A320-74D4-36E3-13A46A0CD0D7}"/>
                </a:ext>
              </a:extLst>
            </p:cNvPr>
            <p:cNvGrpSpPr/>
            <p:nvPr/>
          </p:nvGrpSpPr>
          <p:grpSpPr>
            <a:xfrm>
              <a:off x="272527" y="1802292"/>
              <a:ext cx="4411228" cy="2387190"/>
              <a:chOff x="385176" y="2093119"/>
              <a:chExt cx="4411228" cy="238719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CB20330B-2AF8-E0AB-B01E-46075C90B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024" y="2408010"/>
                <a:ext cx="3582585" cy="2006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37F167-1064-8CF6-0DFE-B27AA8F76F09}"/>
                  </a:ext>
                </a:extLst>
              </p:cNvPr>
              <p:cNvGrpSpPr/>
              <p:nvPr/>
            </p:nvGrpSpPr>
            <p:grpSpPr>
              <a:xfrm>
                <a:off x="1330941" y="2946809"/>
                <a:ext cx="1857600" cy="763306"/>
                <a:chOff x="1269032" y="2968409"/>
                <a:chExt cx="1857600" cy="763306"/>
              </a:xfrm>
              <a:solidFill>
                <a:srgbClr val="021424"/>
              </a:solidFill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401B1306-76AB-CA4D-5D3A-498F76AEEC37}"/>
                    </a:ext>
                  </a:extLst>
                </p:cNvPr>
                <p:cNvSpPr/>
                <p:nvPr/>
              </p:nvSpPr>
              <p:spPr>
                <a:xfrm>
                  <a:off x="1269032" y="2968409"/>
                  <a:ext cx="1857600" cy="763306"/>
                </a:xfrm>
                <a:prstGeom prst="roundRect">
                  <a:avLst/>
                </a:prstGeom>
                <a:solidFill>
                  <a:srgbClr val="000000">
                    <a:alpha val="65098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FFF8E4F-2250-8E01-9F1B-04AECB1464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3512" y="3267402"/>
                      <a:ext cx="1204893" cy="2805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kumimoji="0" lang="en-US" sz="11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  <m:r>
                              <a:rPr kumimoji="0" lang="en-US" sz="11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Open Sans"/>
                      </a:endParaRPr>
                    </a:p>
                  </p:txBody>
                </p:sp>
              </mc:Choice>
              <mc:Fallback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FFF8E4F-2250-8E01-9F1B-04AECB146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3512" y="3267402"/>
                      <a:ext cx="1204893" cy="28059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149" r="-2299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EFF88A-CC3A-3E3B-1FCC-9C9D303EF5E1}"/>
                  </a:ext>
                </a:extLst>
              </p:cNvPr>
              <p:cNvSpPr txBox="1"/>
              <p:nvPr/>
            </p:nvSpPr>
            <p:spPr>
              <a:xfrm>
                <a:off x="2452238" y="4217248"/>
                <a:ext cx="2344166" cy="263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sz="900" dirty="0" err="1">
                    <a:solidFill>
                      <a:srgbClr val="1B1B1B"/>
                    </a:solidFill>
                    <a:latin typeface="Open Sans"/>
                  </a:rPr>
                  <a:t>Raissi</a:t>
                </a:r>
                <a:r>
                  <a:rPr lang="en-US" sz="900" dirty="0">
                    <a:solidFill>
                      <a:srgbClr val="1B1B1B"/>
                    </a:solidFill>
                    <a:latin typeface="Open Sans"/>
                  </a:rPr>
                  <a:t>, </a:t>
                </a:r>
                <a:r>
                  <a:rPr lang="en-US" sz="900" dirty="0" err="1">
                    <a:solidFill>
                      <a:srgbClr val="1B1B1B"/>
                    </a:solidFill>
                    <a:latin typeface="Open Sans"/>
                  </a:rPr>
                  <a:t>Perdikaris</a:t>
                </a:r>
                <a:r>
                  <a:rPr lang="en-US" sz="900" dirty="0">
                    <a:solidFill>
                      <a:srgbClr val="1B1B1B"/>
                    </a:solidFill>
                    <a:latin typeface="Open Sans"/>
                  </a:rPr>
                  <a:t>, Karniadakis 2019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410D0B-856E-D2E3-5886-B60B6920B05D}"/>
                  </a:ext>
                </a:extLst>
              </p:cNvPr>
              <p:cNvSpPr txBox="1"/>
              <p:nvPr/>
            </p:nvSpPr>
            <p:spPr>
              <a:xfrm>
                <a:off x="385176" y="2093119"/>
                <a:ext cx="3051144" cy="315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1B1B1B"/>
                    </a:solidFill>
                    <a:latin typeface="Open Sans"/>
                  </a:rPr>
                  <a:t>Physics-Informed Neural Networks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BA82D53-DB7F-B7F8-4C26-BA330124BA2C}"/>
                </a:ext>
              </a:extLst>
            </p:cNvPr>
            <p:cNvGrpSpPr/>
            <p:nvPr/>
          </p:nvGrpSpPr>
          <p:grpSpPr>
            <a:xfrm>
              <a:off x="712624" y="4101640"/>
              <a:ext cx="4669175" cy="2357152"/>
              <a:chOff x="5345518" y="1880228"/>
              <a:chExt cx="5396350" cy="278120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D835A44-B080-AA05-51DC-19D298452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45518" y="2122219"/>
                <a:ext cx="3485420" cy="253921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1ECE38-C082-9627-720E-4F889BA8F85B}"/>
                  </a:ext>
                </a:extLst>
              </p:cNvPr>
              <p:cNvSpPr txBox="1"/>
              <p:nvPr/>
            </p:nvSpPr>
            <p:spPr>
              <a:xfrm>
                <a:off x="5494553" y="1880228"/>
                <a:ext cx="2620571" cy="3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1B1B1B"/>
                    </a:solidFill>
                    <a:latin typeface="Open Sans"/>
                  </a:rPr>
                  <a:t>Deep Operator Networks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1632DA-E9AF-1F31-43EE-E0EB7B6D429E}"/>
                  </a:ext>
                </a:extLst>
              </p:cNvPr>
              <p:cNvSpPr txBox="1"/>
              <p:nvPr/>
            </p:nvSpPr>
            <p:spPr>
              <a:xfrm>
                <a:off x="7846825" y="4285357"/>
                <a:ext cx="2895043" cy="3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600"/>
                  </a:spcAft>
                </a:pPr>
                <a:r>
                  <a:rPr lang="en-US" sz="900" dirty="0">
                    <a:solidFill>
                      <a:srgbClr val="1B1B1B"/>
                    </a:solidFill>
                    <a:latin typeface="Open Sans"/>
                  </a:rPr>
                  <a:t>Lu, Jin, Pang, Zhang, Karniadakis 2021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588355-E232-8878-EFBD-D83F009C2F44}"/>
                </a:ext>
              </a:extLst>
            </p:cNvPr>
            <p:cNvSpPr txBox="1"/>
            <p:nvPr/>
          </p:nvSpPr>
          <p:spPr>
            <a:xfrm>
              <a:off x="3893768" y="4378732"/>
              <a:ext cx="1287532" cy="315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Coefficients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BBA2C9-94FA-474D-DA69-EDE52738F3CA}"/>
                </a:ext>
              </a:extLst>
            </p:cNvPr>
            <p:cNvSpPr txBox="1"/>
            <p:nvPr/>
          </p:nvSpPr>
          <p:spPr>
            <a:xfrm>
              <a:off x="3893768" y="5522065"/>
              <a:ext cx="1580883" cy="315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Basis functions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0ADD84-A176-18E2-CD28-BB4D1F13D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7392" y="5706731"/>
              <a:ext cx="864858" cy="184666"/>
            </a:xfrm>
            <a:prstGeom prst="straightConnector1">
              <a:avLst/>
            </a:prstGeom>
            <a:ln w="63500" cap="rnd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F7A841-FF22-3AA0-9459-C3FA51EA35DE}"/>
                </a:ext>
              </a:extLst>
            </p:cNvPr>
            <p:cNvSpPr txBox="1"/>
            <p:nvPr/>
          </p:nvSpPr>
          <p:spPr>
            <a:xfrm>
              <a:off x="3829415" y="3062696"/>
              <a:ext cx="1279135" cy="31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Single solution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FB2557E-368A-1990-4A10-92FFEFA7F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7392" y="4481166"/>
              <a:ext cx="856377" cy="82231"/>
            </a:xfrm>
            <a:prstGeom prst="straightConnector1">
              <a:avLst/>
            </a:prstGeom>
            <a:ln w="63500" cap="rnd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DBF51-366E-F591-3C7A-3EC79374424D}"/>
                </a:ext>
              </a:extLst>
            </p:cNvPr>
            <p:cNvSpPr txBox="1"/>
            <p:nvPr/>
          </p:nvSpPr>
          <p:spPr>
            <a:xfrm>
              <a:off x="720818" y="1309476"/>
              <a:ext cx="3029223" cy="350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  <a:spcAft>
                  <a:spcPts val="600"/>
                </a:spcAft>
              </a:pPr>
              <a:r>
                <a:rPr lang="en-US" sz="1400" b="1" dirty="0">
                  <a:latin typeface="Open Sans"/>
                </a:rPr>
                <a:t>Scientific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89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5F28-2FF7-45AC-853F-609A8CC4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tackle FEM with probabilistic neural hardware?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BD896-E5A8-B93F-8AE9-0E66D15A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54" y="2440567"/>
            <a:ext cx="5862205" cy="2841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BFC7B-1C75-45F3-8736-F486FA49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2" y="2674323"/>
            <a:ext cx="4956478" cy="270076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F80DAD6-BD5C-EB5E-46BD-0738F874D1E8}"/>
              </a:ext>
            </a:extLst>
          </p:cNvPr>
          <p:cNvSpPr/>
          <p:nvPr/>
        </p:nvSpPr>
        <p:spPr>
          <a:xfrm>
            <a:off x="5342900" y="3300090"/>
            <a:ext cx="1992926" cy="10931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8C6C3-9CBC-A8DB-74A0-C9DC1175D91A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286667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B92B3-E49D-4B5B-A739-71EF8F860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1" y="2133599"/>
            <a:ext cx="6740469" cy="37141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C8597-4DB1-2ACA-FA24-C35CF2B5A321}"/>
                  </a:ext>
                </a:extLst>
              </p:cNvPr>
              <p:cNvSpPr txBox="1"/>
              <p:nvPr/>
            </p:nvSpPr>
            <p:spPr>
              <a:xfrm>
                <a:off x="6096000" y="5278214"/>
                <a:ext cx="2750881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4C8597-4DB1-2ACA-FA24-C35CF2B5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78214"/>
                <a:ext cx="2750881" cy="632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8C8EE7-186A-AA33-3F1B-8F69393168A6}"/>
              </a:ext>
            </a:extLst>
          </p:cNvPr>
          <p:cNvCxnSpPr/>
          <p:nvPr/>
        </p:nvCxnSpPr>
        <p:spPr>
          <a:xfrm>
            <a:off x="6912864" y="4801712"/>
            <a:ext cx="0" cy="4998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F414D0-1BE9-3A58-515F-1546651919D8}"/>
              </a:ext>
            </a:extLst>
          </p:cNvPr>
          <p:cNvSpPr txBox="1"/>
          <p:nvPr/>
        </p:nvSpPr>
        <p:spPr>
          <a:xfrm>
            <a:off x="6190302" y="1483270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Each node “contains” a population of neurons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93614-5D4F-0544-FDB5-273F75CAB62E}"/>
              </a:ext>
            </a:extLst>
          </p:cNvPr>
          <p:cNvSpPr txBox="1"/>
          <p:nvPr/>
        </p:nvSpPr>
        <p:spPr>
          <a:xfrm>
            <a:off x="6190302" y="1852602"/>
            <a:ext cx="464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Neurons within a node connect locally within the node and to neighboring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40EC3-543F-1057-6A9C-10C7BE1923C8}"/>
              </a:ext>
            </a:extLst>
          </p:cNvPr>
          <p:cNvSpPr txBox="1"/>
          <p:nvPr/>
        </p:nvSpPr>
        <p:spPr>
          <a:xfrm>
            <a:off x="5955027" y="5901628"/>
            <a:ext cx="57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Neurons within a node project to the solution variable associated to that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5266B-157A-DE61-7BB0-0FA37E34250E}"/>
              </a:ext>
            </a:extLst>
          </p:cNvPr>
          <p:cNvSpPr txBox="1"/>
          <p:nvPr/>
        </p:nvSpPr>
        <p:spPr>
          <a:xfrm>
            <a:off x="1645911" y="290864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Demi" panose="020B0703020102020204" pitchFamily="34" charset="0"/>
              </a:rPr>
              <a:t>FEM – SNN MAPPING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5C7C6-98F9-D52C-B018-FC7576BB03D7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134278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0F2FE-8B8A-227C-4006-C25048E37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51" y="1392702"/>
            <a:ext cx="3670603" cy="4403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E52D0C-4D1F-2DED-74AD-AC862DAA3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98" y="1392701"/>
            <a:ext cx="3329494" cy="46842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EF7FF4-301C-D665-3A1C-C0F86A61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379A0-30F8-61F1-C1BB-4776E8D8F354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76752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D6E98-FFE3-D15E-5DAF-778044A8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1" y="1288197"/>
            <a:ext cx="6172377" cy="4597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B2B50-95B6-7CA6-909C-B2AA8F9893C8}"/>
              </a:ext>
            </a:extLst>
          </p:cNvPr>
          <p:cNvSpPr txBox="1"/>
          <p:nvPr/>
        </p:nvSpPr>
        <p:spPr>
          <a:xfrm>
            <a:off x="7135482" y="2754124"/>
            <a:ext cx="4415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Locally dense, globally sparse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Scalable: neighbors ~ O(1)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Sparse spiking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8CEA-4A0F-9798-F6E0-A167CE14E6DE}"/>
              </a:ext>
            </a:extLst>
          </p:cNvPr>
          <p:cNvSpPr txBox="1"/>
          <p:nvPr/>
        </p:nvSpPr>
        <p:spPr>
          <a:xfrm>
            <a:off x="6819129" y="2039945"/>
            <a:ext cx="3009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Neuromorphic virtues: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3911F-E047-4DEE-188C-BABBB399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A000A-FF3E-38B6-2C1F-FE3A81D47F29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65647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6C4F6-2287-58A3-0F0B-AEEDB7CD2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2" y="1720948"/>
            <a:ext cx="5072438" cy="4046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9BC129-C1A4-79C3-E5FA-B17759B46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84" y="1622474"/>
            <a:ext cx="4326706" cy="41452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717852B-D0CD-93A8-DDA9-07C39A66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76196-0A46-5B53-C940-E90C0854F7EB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i="1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98541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EFCD-1E7B-01F5-6A72-A6F274E0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neuromorphic computing be a reality?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88097B-0BF4-12D0-618E-76B2CFEAF8F1}"/>
              </a:ext>
            </a:extLst>
          </p:cNvPr>
          <p:cNvCxnSpPr/>
          <p:nvPr/>
        </p:nvCxnSpPr>
        <p:spPr>
          <a:xfrm>
            <a:off x="1039091" y="5631873"/>
            <a:ext cx="90297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81C830-BAA9-EE33-7C53-FA8982B84702}"/>
              </a:ext>
            </a:extLst>
          </p:cNvPr>
          <p:cNvSpPr txBox="1"/>
          <p:nvPr/>
        </p:nvSpPr>
        <p:spPr>
          <a:xfrm>
            <a:off x="841664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B04AE-8E8C-C37F-08D5-ED3D9A66D6E0}"/>
              </a:ext>
            </a:extLst>
          </p:cNvPr>
          <p:cNvSpPr txBox="1"/>
          <p:nvPr/>
        </p:nvSpPr>
        <p:spPr>
          <a:xfrm>
            <a:off x="9331036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10-20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8D489-EBE4-BCAA-B843-2F90E6E5132B}"/>
              </a:ext>
            </a:extLst>
          </p:cNvPr>
          <p:cNvSpPr txBox="1"/>
          <p:nvPr/>
        </p:nvSpPr>
        <p:spPr>
          <a:xfrm>
            <a:off x="4987636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5-10 years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61A250-1F99-A3DF-BE48-FBE11426EF6C}"/>
              </a:ext>
            </a:extLst>
          </p:cNvPr>
          <p:cNvCxnSpPr/>
          <p:nvPr/>
        </p:nvCxnSpPr>
        <p:spPr>
          <a:xfrm>
            <a:off x="2951018" y="1475509"/>
            <a:ext cx="0" cy="415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2412FE-3D41-680E-00DC-DBFBD98BA4E1}"/>
              </a:ext>
            </a:extLst>
          </p:cNvPr>
          <p:cNvCxnSpPr/>
          <p:nvPr/>
        </p:nvCxnSpPr>
        <p:spPr>
          <a:xfrm>
            <a:off x="7824354" y="1475509"/>
            <a:ext cx="0" cy="415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175049-ADE3-1918-E356-400BE7F77970}"/>
              </a:ext>
            </a:extLst>
          </p:cNvPr>
          <p:cNvSpPr txBox="1"/>
          <p:nvPr/>
        </p:nvSpPr>
        <p:spPr>
          <a:xfrm>
            <a:off x="841664" y="319487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Today’s fabrication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519E6-B3A1-3908-1D83-6DF3838F686C}"/>
              </a:ext>
            </a:extLst>
          </p:cNvPr>
          <p:cNvSpPr txBox="1"/>
          <p:nvPr/>
        </p:nvSpPr>
        <p:spPr>
          <a:xfrm>
            <a:off x="841664" y="4079848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Demonstrated 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98FBF-A956-FC19-AF9E-EF7148EA85BF}"/>
              </a:ext>
            </a:extLst>
          </p:cNvPr>
          <p:cNvSpPr txBox="1"/>
          <p:nvPr/>
        </p:nvSpPr>
        <p:spPr>
          <a:xfrm>
            <a:off x="841664" y="468689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Stable programming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B862F-D58F-0D73-35B4-FA34A8813160}"/>
              </a:ext>
            </a:extLst>
          </p:cNvPr>
          <p:cNvSpPr txBox="1"/>
          <p:nvPr/>
        </p:nvSpPr>
        <p:spPr>
          <a:xfrm>
            <a:off x="8736413" y="319487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Major scaling and fabrication challenges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AD6002-FD3A-3BA8-B042-27E24A0E5AD9}"/>
              </a:ext>
            </a:extLst>
          </p:cNvPr>
          <p:cNvSpPr txBox="1"/>
          <p:nvPr/>
        </p:nvSpPr>
        <p:spPr>
          <a:xfrm>
            <a:off x="8736413" y="4079848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Theoretical 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481AA-6C87-A099-F3A6-68873AD7D9D8}"/>
              </a:ext>
            </a:extLst>
          </p:cNvPr>
          <p:cNvSpPr txBox="1"/>
          <p:nvPr/>
        </p:nvSpPr>
        <p:spPr>
          <a:xfrm>
            <a:off x="8736413" y="468689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Uncertain</a:t>
            </a:r>
          </a:p>
          <a:p>
            <a:pPr algn="ctr"/>
            <a:r>
              <a:rPr lang="en-US" dirty="0"/>
              <a:t> programming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50543-7681-D509-A84A-6F6ABE197156}"/>
              </a:ext>
            </a:extLst>
          </p:cNvPr>
          <p:cNvSpPr txBox="1"/>
          <p:nvPr/>
        </p:nvSpPr>
        <p:spPr>
          <a:xfrm>
            <a:off x="885789" y="2351236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Well described materials </a:t>
            </a:r>
            <a:br>
              <a:rPr lang="en-US" dirty="0"/>
            </a:br>
            <a:r>
              <a:rPr lang="en-US" dirty="0"/>
              <a:t>(i.e., silicon)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67423-DCE3-2177-1A3C-80BD9B4C09EA}"/>
              </a:ext>
            </a:extLst>
          </p:cNvPr>
          <p:cNvSpPr txBox="1"/>
          <p:nvPr/>
        </p:nvSpPr>
        <p:spPr>
          <a:xfrm>
            <a:off x="8736413" y="244886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Exotic materials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A7197-6714-D44A-64ED-A8E746D1FDA8}"/>
              </a:ext>
            </a:extLst>
          </p:cNvPr>
          <p:cNvSpPr txBox="1"/>
          <p:nvPr/>
        </p:nvSpPr>
        <p:spPr>
          <a:xfrm>
            <a:off x="4253566" y="237527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Well-understood but not conventional materials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9F546-279D-2FAA-70B6-F0B5E83932AE}"/>
              </a:ext>
            </a:extLst>
          </p:cNvPr>
          <p:cNvSpPr txBox="1"/>
          <p:nvPr/>
        </p:nvSpPr>
        <p:spPr>
          <a:xfrm>
            <a:off x="4253566" y="3348759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Some scaling risk but fabrication possible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CE503E-BEFC-983E-90AC-506312DCA34D}"/>
              </a:ext>
            </a:extLst>
          </p:cNvPr>
          <p:cNvSpPr txBox="1"/>
          <p:nvPr/>
        </p:nvSpPr>
        <p:spPr>
          <a:xfrm>
            <a:off x="4253566" y="407984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Prototyped Applications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F508F-7294-1A1D-A5D7-1A0536B610EB}"/>
              </a:ext>
            </a:extLst>
          </p:cNvPr>
          <p:cNvSpPr txBox="1"/>
          <p:nvPr/>
        </p:nvSpPr>
        <p:spPr>
          <a:xfrm>
            <a:off x="4253566" y="477872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Developing programming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EF8CF-01D0-7DCE-23C6-F9EAF048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540" y="783672"/>
            <a:ext cx="1644252" cy="16442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6A94D-75C6-28A8-D9B8-B0A9ACD8802E}"/>
              </a:ext>
            </a:extLst>
          </p:cNvPr>
          <p:cNvSpPr/>
          <p:nvPr/>
        </p:nvSpPr>
        <p:spPr>
          <a:xfrm>
            <a:off x="7424418" y="1331128"/>
            <a:ext cx="2623989" cy="8849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Quantum Computing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4B56CA-9A0D-8322-22C2-F45699D6CC52}"/>
              </a:ext>
            </a:extLst>
          </p:cNvPr>
          <p:cNvSpPr/>
          <p:nvPr/>
        </p:nvSpPr>
        <p:spPr>
          <a:xfrm>
            <a:off x="953476" y="1331128"/>
            <a:ext cx="1244713" cy="884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EF0261-D73E-EADA-4E16-B0B483013FA6}"/>
              </a:ext>
            </a:extLst>
          </p:cNvPr>
          <p:cNvSpPr/>
          <p:nvPr/>
        </p:nvSpPr>
        <p:spPr>
          <a:xfrm>
            <a:off x="2337404" y="1341578"/>
            <a:ext cx="1916159" cy="884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Dataflow</a:t>
            </a:r>
          </a:p>
        </p:txBody>
      </p:sp>
    </p:spTree>
    <p:extLst>
      <p:ext uri="{BB962C8B-B14F-4D97-AF65-F5344CB8AC3E}">
        <p14:creationId xmlns:p14="http://schemas.microsoft.com/office/powerpoint/2010/main" val="373763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E589-FC1B-D7D2-8600-6DE483EB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NeuroFEM</a:t>
            </a:r>
            <a:r>
              <a:rPr lang="en-US" dirty="0"/>
              <a:t> is similar in speed to GMRES and Conjugate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29E4A-C539-F553-D221-089A5AA6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2" y="2418873"/>
            <a:ext cx="5658678" cy="2733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79860-2B08-A990-6088-B53D3F1B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763" y="2596995"/>
            <a:ext cx="2448267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FC799-0620-CD63-6521-C05EFC4D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105" y="2758942"/>
            <a:ext cx="2353003" cy="244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08BE9-5E5B-B4FF-712F-854BE2824A82}"/>
              </a:ext>
            </a:extLst>
          </p:cNvPr>
          <p:cNvSpPr txBox="1"/>
          <p:nvPr/>
        </p:nvSpPr>
        <p:spPr>
          <a:xfrm>
            <a:off x="2965836" y="5311472"/>
            <a:ext cx="4381170" cy="74458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Conjugate gradient is faster at small scales, but can only be used for symmetric matrices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BA286-264E-D4B7-5277-F4B489063803}"/>
              </a:ext>
            </a:extLst>
          </p:cNvPr>
          <p:cNvSpPr txBox="1"/>
          <p:nvPr/>
        </p:nvSpPr>
        <p:spPr>
          <a:xfrm>
            <a:off x="7200938" y="1772737"/>
            <a:ext cx="4381170" cy="74458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Neuromorphic solution is general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2B6B7-25CD-6DF2-FCB0-329823888F9A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333925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1F3C-E40D-537B-49BA-CCBD5CC2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NeuroFEM</a:t>
            </a:r>
            <a:r>
              <a:rPr lang="en-US" dirty="0"/>
              <a:t> shows compelling strong and weak 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C8773-1249-238D-5F2E-C1F03062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1" y="2434936"/>
            <a:ext cx="5298630" cy="2569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B4A8C-2D0E-1B0B-7D5B-A6B79703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62" y="2466743"/>
            <a:ext cx="5262438" cy="2569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29D528-6C5D-FA28-3333-CCE399E7EF41}"/>
              </a:ext>
            </a:extLst>
          </p:cNvPr>
          <p:cNvSpPr txBox="1"/>
          <p:nvPr/>
        </p:nvSpPr>
        <p:spPr>
          <a:xfrm>
            <a:off x="3971677" y="17691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b="1" u="sng" dirty="0"/>
              <a:t>Strong 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4EDAA-4371-2E8D-C4A5-3B730FFEE9EF}"/>
              </a:ext>
            </a:extLst>
          </p:cNvPr>
          <p:cNvSpPr txBox="1"/>
          <p:nvPr/>
        </p:nvSpPr>
        <p:spPr>
          <a:xfrm>
            <a:off x="8229600" y="17691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b="1" u="sng" dirty="0"/>
              <a:t>Weak Scaling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6833E-83A7-EB8D-BCA1-80EC937D6FE2}"/>
              </a:ext>
            </a:extLst>
          </p:cNvPr>
          <p:cNvSpPr txBox="1"/>
          <p:nvPr/>
        </p:nvSpPr>
        <p:spPr>
          <a:xfrm>
            <a:off x="7887694" y="6368995"/>
            <a:ext cx="2305878" cy="48900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Arxiv: 2501.10526</a:t>
            </a:r>
          </a:p>
        </p:txBody>
      </p:sp>
    </p:spTree>
    <p:extLst>
      <p:ext uri="{BB962C8B-B14F-4D97-AF65-F5344CB8AC3E}">
        <p14:creationId xmlns:p14="http://schemas.microsoft.com/office/powerpoint/2010/main" val="158044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28D5-B48C-41B0-804D-38BEB464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We are beginning to understand the landscape for where neuromorphic computing is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1F59-3FA2-B9F5-84DC-9A23293B46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56744" y="1409700"/>
            <a:ext cx="5939955" cy="46101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Known strengths and hardware opportunities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Probabilistic algorithms, particularly sampling algorithms (e.g., Monte Carlo, stochastic optimization)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i="1" dirty="0"/>
              <a:t>Invest in stochastic devices </a:t>
            </a:r>
            <a:br>
              <a:rPr lang="en-US" i="1" dirty="0"/>
            </a:br>
            <a:r>
              <a:rPr lang="en-US" i="1" dirty="0"/>
              <a:t>and embedded TRNGs?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Locally dense, globally sparse iterative algorithms (e.g., sparse linear systems, control algorithms)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i="1" dirty="0"/>
              <a:t>Hybrid digital/analog neuromorphic?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Graph algorithms, particularly with heterogeneous computations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i="1" dirty="0"/>
              <a:t>More brain-like fan-in / fan-out?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Dynamical and continual-learning neural networks</a:t>
            </a:r>
          </a:p>
          <a:p>
            <a:pPr marL="726948" lvl="1" indent="-342900">
              <a:buFont typeface="Wingdings" panose="05000000000000000000" pitchFamily="2" charset="2"/>
              <a:buChar char="q"/>
            </a:pPr>
            <a:r>
              <a:rPr lang="en-US" i="1" dirty="0"/>
              <a:t>Improved I/O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2172-1461-1C69-DB49-B2778B8BC6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23" y="2202512"/>
            <a:ext cx="4408455" cy="32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77901-E72D-D761-B36A-67749D99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9" y="4117144"/>
            <a:ext cx="3177547" cy="2368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A2346-33AC-3708-C5C7-83024768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90" y="2030935"/>
            <a:ext cx="2996418" cy="1413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52FAE-12B6-BA09-6711-EDDDABB7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313" y="1959429"/>
            <a:ext cx="2090342" cy="2128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1D487-8386-931D-053A-8E7ADB4CA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627" y="4598162"/>
            <a:ext cx="2805239" cy="1618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F5D28-C55B-A5DB-71E7-5C5B77197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3" y="4355061"/>
            <a:ext cx="2164336" cy="223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1555EE-DA97-0C79-DD7C-9AEBED45B6AE}"/>
              </a:ext>
            </a:extLst>
          </p:cNvPr>
          <p:cNvSpPr/>
          <p:nvPr/>
        </p:nvSpPr>
        <p:spPr>
          <a:xfrm>
            <a:off x="3249080" y="2710375"/>
            <a:ext cx="681764" cy="225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254E91-9072-93AD-5106-5E8EDAE32902}"/>
              </a:ext>
            </a:extLst>
          </p:cNvPr>
          <p:cNvSpPr/>
          <p:nvPr/>
        </p:nvSpPr>
        <p:spPr>
          <a:xfrm>
            <a:off x="3249080" y="5108561"/>
            <a:ext cx="681764" cy="2250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6D57CAC-3109-B1CD-307E-D667E956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neuromorphic advantages are perhaps closer to biology than people may realize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124164C0-BADD-1ABE-6A02-36D691C724FD}"/>
              </a:ext>
            </a:extLst>
          </p:cNvPr>
          <p:cNvPicPr>
            <a:picLocks noGrp="1"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53" y="1848693"/>
            <a:ext cx="2597927" cy="1948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9B3A1A-E032-DC3B-E549-A350B1B638CB}"/>
              </a:ext>
            </a:extLst>
          </p:cNvPr>
          <p:cNvSpPr txBox="1"/>
          <p:nvPr/>
        </p:nvSpPr>
        <p:spPr>
          <a:xfrm>
            <a:off x="4059165" y="2365715"/>
            <a:ext cx="2054742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/>
              <a:t>Widespread sampling by neural circuits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BC0F0-3ED8-E938-638B-70255B225400}"/>
              </a:ext>
            </a:extLst>
          </p:cNvPr>
          <p:cNvSpPr txBox="1"/>
          <p:nvPr/>
        </p:nvSpPr>
        <p:spPr>
          <a:xfrm>
            <a:off x="4059165" y="4876444"/>
            <a:ext cx="2054742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/>
              <a:t>Distributed control dynamics to describe action space</a:t>
            </a:r>
          </a:p>
        </p:txBody>
      </p:sp>
    </p:spTree>
    <p:extLst>
      <p:ext uri="{BB962C8B-B14F-4D97-AF65-F5344CB8AC3E}">
        <p14:creationId xmlns:p14="http://schemas.microsoft.com/office/powerpoint/2010/main" val="407823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47699" y="1409700"/>
            <a:ext cx="4918213" cy="4610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Neuromorphic Monte Carlo Team</a:t>
            </a:r>
          </a:p>
          <a:p>
            <a:pPr lvl="1"/>
            <a:r>
              <a:rPr lang="en-US" dirty="0"/>
              <a:t>Darby Smith, Michael Krygier, William Severa, Ojas Parekh, Rich Lehoucq, Aaron Hill</a:t>
            </a:r>
          </a:p>
          <a:p>
            <a:pPr marL="0" indent="0">
              <a:buNone/>
            </a:pPr>
            <a:r>
              <a:rPr lang="en-US" dirty="0"/>
              <a:t>Neuromorphic Testbed Team</a:t>
            </a:r>
          </a:p>
          <a:p>
            <a:pPr lvl="1"/>
            <a:r>
              <a:rPr lang="en-US" dirty="0"/>
              <a:t>Craig Vineyard, Suma Cardwell, Aaron Hill, Srideep Musuvathy, Felix Wang, Fred Rothganger, Frances Chance, Corinne Teeter, Mark Plagge, Ryan Dellana</a:t>
            </a:r>
          </a:p>
          <a:p>
            <a:pPr marL="0" indent="0">
              <a:buNone/>
            </a:pPr>
            <a:r>
              <a:rPr lang="en-US" dirty="0"/>
              <a:t>Neuromorphic FEM</a:t>
            </a:r>
          </a:p>
          <a:p>
            <a:pPr lvl="1"/>
            <a:r>
              <a:rPr lang="en-US" dirty="0"/>
              <a:t>Brad Theilman</a:t>
            </a:r>
          </a:p>
          <a:p>
            <a:pPr marL="0" indent="0">
              <a:buNone/>
            </a:pPr>
            <a:r>
              <a:rPr lang="en-US" dirty="0"/>
              <a:t>COINFLIPS team</a:t>
            </a:r>
          </a:p>
          <a:p>
            <a:pPr lvl="1"/>
            <a:r>
              <a:rPr lang="en-US" dirty="0"/>
              <a:t>Shashank Misra, Conrad James, Darby Smith, Suma Cardwell, Brad Theilman, Ojas Parekh, Yipu Wang, Chris Allemang, William Severa, Prasanna Date, Andy Kent, Laura </a:t>
            </a:r>
            <a:r>
              <a:rPr lang="en-US" dirty="0" err="1"/>
              <a:t>Reim</a:t>
            </a:r>
            <a:r>
              <a:rPr lang="en-US" dirty="0"/>
              <a:t>, Les Bland, Bernd Surrow, Jean Anne Incorvia, Jaesuk Kwon, Sam Liu, Katie Schuman, Karan Patel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5A086-B763-4CDB-8DCC-DE56A8783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E479D-05E0-4EF5-82A6-7DF8F6AB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6166192"/>
            <a:ext cx="3717583" cy="62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EDD29-6F17-4F73-9138-D0384E52FF38}"/>
              </a:ext>
            </a:extLst>
          </p:cNvPr>
          <p:cNvSpPr txBox="1"/>
          <p:nvPr/>
        </p:nvSpPr>
        <p:spPr>
          <a:xfrm>
            <a:off x="51138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jbaimon@sandia.gov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F0EBB-197B-C140-876B-3786325F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128" y="1311449"/>
            <a:ext cx="4822354" cy="4493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E244CF-C724-304A-0C1E-7E7C1CC1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024" y="6019800"/>
            <a:ext cx="749873" cy="792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93AC5-BF67-FB1E-E0BC-9D69A777D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747" y="6097634"/>
            <a:ext cx="1584698" cy="690766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157863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EFCD-1E7B-01F5-6A72-A6F274E0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computing has promise at different time scales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88097B-0BF4-12D0-618E-76B2CFEAF8F1}"/>
              </a:ext>
            </a:extLst>
          </p:cNvPr>
          <p:cNvCxnSpPr/>
          <p:nvPr/>
        </p:nvCxnSpPr>
        <p:spPr>
          <a:xfrm>
            <a:off x="1039091" y="5631873"/>
            <a:ext cx="90297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81C830-BAA9-EE33-7C53-FA8982B84702}"/>
              </a:ext>
            </a:extLst>
          </p:cNvPr>
          <p:cNvSpPr txBox="1"/>
          <p:nvPr/>
        </p:nvSpPr>
        <p:spPr>
          <a:xfrm>
            <a:off x="841664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B04AE-8E8C-C37F-08D5-ED3D9A66D6E0}"/>
              </a:ext>
            </a:extLst>
          </p:cNvPr>
          <p:cNvSpPr txBox="1"/>
          <p:nvPr/>
        </p:nvSpPr>
        <p:spPr>
          <a:xfrm>
            <a:off x="9331036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10-20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8D489-EBE4-BCAA-B843-2F90E6E5132B}"/>
              </a:ext>
            </a:extLst>
          </p:cNvPr>
          <p:cNvSpPr txBox="1"/>
          <p:nvPr/>
        </p:nvSpPr>
        <p:spPr>
          <a:xfrm>
            <a:off x="4987636" y="57565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5-10 years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61A250-1F99-A3DF-BE48-FBE11426EF6C}"/>
              </a:ext>
            </a:extLst>
          </p:cNvPr>
          <p:cNvCxnSpPr/>
          <p:nvPr/>
        </p:nvCxnSpPr>
        <p:spPr>
          <a:xfrm>
            <a:off x="2951018" y="1475509"/>
            <a:ext cx="0" cy="415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2412FE-3D41-680E-00DC-DBFBD98BA4E1}"/>
              </a:ext>
            </a:extLst>
          </p:cNvPr>
          <p:cNvCxnSpPr/>
          <p:nvPr/>
        </p:nvCxnSpPr>
        <p:spPr>
          <a:xfrm>
            <a:off x="7824354" y="1475509"/>
            <a:ext cx="0" cy="415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175049-ADE3-1918-E356-400BE7F77970}"/>
              </a:ext>
            </a:extLst>
          </p:cNvPr>
          <p:cNvSpPr txBox="1"/>
          <p:nvPr/>
        </p:nvSpPr>
        <p:spPr>
          <a:xfrm>
            <a:off x="841664" y="319487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Today’s fabrication 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519E6-B3A1-3908-1D83-6DF3838F686C}"/>
              </a:ext>
            </a:extLst>
          </p:cNvPr>
          <p:cNvSpPr txBox="1"/>
          <p:nvPr/>
        </p:nvSpPr>
        <p:spPr>
          <a:xfrm>
            <a:off x="841664" y="4079848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Demonstrated 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98FBF-A956-FC19-AF9E-EF7148EA85BF}"/>
              </a:ext>
            </a:extLst>
          </p:cNvPr>
          <p:cNvSpPr txBox="1"/>
          <p:nvPr/>
        </p:nvSpPr>
        <p:spPr>
          <a:xfrm>
            <a:off x="841664" y="468689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Stable programming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B862F-D58F-0D73-35B4-FA34A8813160}"/>
              </a:ext>
            </a:extLst>
          </p:cNvPr>
          <p:cNvSpPr txBox="1"/>
          <p:nvPr/>
        </p:nvSpPr>
        <p:spPr>
          <a:xfrm>
            <a:off x="8736413" y="319487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Major scaling and fabrication challenges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AD6002-FD3A-3BA8-B042-27E24A0E5AD9}"/>
              </a:ext>
            </a:extLst>
          </p:cNvPr>
          <p:cNvSpPr txBox="1"/>
          <p:nvPr/>
        </p:nvSpPr>
        <p:spPr>
          <a:xfrm>
            <a:off x="8736413" y="4079848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Theoretical 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481AA-6C87-A099-F3A6-68873AD7D9D8}"/>
              </a:ext>
            </a:extLst>
          </p:cNvPr>
          <p:cNvSpPr txBox="1"/>
          <p:nvPr/>
        </p:nvSpPr>
        <p:spPr>
          <a:xfrm>
            <a:off x="8736413" y="468689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Uncertain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programming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50543-7681-D509-A84A-6F6ABE197156}"/>
              </a:ext>
            </a:extLst>
          </p:cNvPr>
          <p:cNvSpPr txBox="1"/>
          <p:nvPr/>
        </p:nvSpPr>
        <p:spPr>
          <a:xfrm>
            <a:off x="885789" y="2351236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Well described materials </a:t>
            </a:r>
            <a:br>
              <a:rPr lang="en-US" b="1" dirty="0">
                <a:solidFill>
                  <a:schemeClr val="accent4"/>
                </a:solidFill>
              </a:rPr>
            </a:br>
            <a:r>
              <a:rPr lang="en-US" b="1" dirty="0">
                <a:solidFill>
                  <a:schemeClr val="accent4"/>
                </a:solidFill>
              </a:rPr>
              <a:t>(i.e., silicon)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67423-DCE3-2177-1A3C-80BD9B4C09EA}"/>
              </a:ext>
            </a:extLst>
          </p:cNvPr>
          <p:cNvSpPr txBox="1"/>
          <p:nvPr/>
        </p:nvSpPr>
        <p:spPr>
          <a:xfrm>
            <a:off x="8736413" y="2448869"/>
            <a:ext cx="1740550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Exotic materials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3A7197-6714-D44A-64ED-A8E746D1FDA8}"/>
              </a:ext>
            </a:extLst>
          </p:cNvPr>
          <p:cNvSpPr txBox="1"/>
          <p:nvPr/>
        </p:nvSpPr>
        <p:spPr>
          <a:xfrm>
            <a:off x="5168315" y="237527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Well-understood but not conventional materials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9F546-279D-2FAA-70B6-F0B5E83932AE}"/>
              </a:ext>
            </a:extLst>
          </p:cNvPr>
          <p:cNvSpPr txBox="1"/>
          <p:nvPr/>
        </p:nvSpPr>
        <p:spPr>
          <a:xfrm>
            <a:off x="5168315" y="3348759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Some scaling risk but fabrication possible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CE503E-BEFC-983E-90AC-506312DCA34D}"/>
              </a:ext>
            </a:extLst>
          </p:cNvPr>
          <p:cNvSpPr txBox="1"/>
          <p:nvPr/>
        </p:nvSpPr>
        <p:spPr>
          <a:xfrm>
            <a:off x="2968801" y="407984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Prototyped Applications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F508F-7294-1A1D-A5D7-1A0536B610EB}"/>
              </a:ext>
            </a:extLst>
          </p:cNvPr>
          <p:cNvSpPr txBox="1"/>
          <p:nvPr/>
        </p:nvSpPr>
        <p:spPr>
          <a:xfrm>
            <a:off x="2968801" y="4778728"/>
            <a:ext cx="2394884" cy="9143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Developing programming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F6A94D-75C6-28A8-D9B8-B0A9ACD8802E}"/>
              </a:ext>
            </a:extLst>
          </p:cNvPr>
          <p:cNvSpPr/>
          <p:nvPr/>
        </p:nvSpPr>
        <p:spPr>
          <a:xfrm>
            <a:off x="7444802" y="1284729"/>
            <a:ext cx="2623989" cy="3889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Quantum Computing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4B56CA-9A0D-8322-22C2-F45699D6CC52}"/>
              </a:ext>
            </a:extLst>
          </p:cNvPr>
          <p:cNvSpPr/>
          <p:nvPr/>
        </p:nvSpPr>
        <p:spPr>
          <a:xfrm>
            <a:off x="953476" y="1331128"/>
            <a:ext cx="1244713" cy="35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EF0261-D73E-EADA-4E16-B0B483013FA6}"/>
              </a:ext>
            </a:extLst>
          </p:cNvPr>
          <p:cNvSpPr/>
          <p:nvPr/>
        </p:nvSpPr>
        <p:spPr>
          <a:xfrm>
            <a:off x="2373152" y="1331128"/>
            <a:ext cx="1632229" cy="3583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Dataflow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BC63B7-9CA3-D0A1-FFD2-D46B78605885}"/>
              </a:ext>
            </a:extLst>
          </p:cNvPr>
          <p:cNvSpPr/>
          <p:nvPr/>
        </p:nvSpPr>
        <p:spPr>
          <a:xfrm>
            <a:off x="1366989" y="1737247"/>
            <a:ext cx="2886577" cy="5999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Neuromorphic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2D6A7B-A8DD-BB87-33B7-7E1095D3E32C}"/>
              </a:ext>
            </a:extLst>
          </p:cNvPr>
          <p:cNvSpPr/>
          <p:nvPr/>
        </p:nvSpPr>
        <p:spPr>
          <a:xfrm>
            <a:off x="4415467" y="1737247"/>
            <a:ext cx="2886577" cy="59990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Neuromorphic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C692C2-C0AF-C97A-C1D6-547F34A7C15A}"/>
              </a:ext>
            </a:extLst>
          </p:cNvPr>
          <p:cNvSpPr/>
          <p:nvPr/>
        </p:nvSpPr>
        <p:spPr>
          <a:xfrm>
            <a:off x="7555261" y="1737247"/>
            <a:ext cx="2886577" cy="5999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Neuromorphic</a:t>
            </a:r>
          </a:p>
        </p:txBody>
      </p:sp>
      <p:sp>
        <p:nvSpPr>
          <p:cNvPr id="28" name="Sun 27">
            <a:extLst>
              <a:ext uri="{FF2B5EF4-FFF2-40B4-BE49-F238E27FC236}">
                <a16:creationId xmlns:a16="http://schemas.microsoft.com/office/drawing/2014/main" id="{4D2A7962-5850-B699-126F-D2F7F46186F2}"/>
              </a:ext>
            </a:extLst>
          </p:cNvPr>
          <p:cNvSpPr/>
          <p:nvPr/>
        </p:nvSpPr>
        <p:spPr>
          <a:xfrm>
            <a:off x="2933236" y="1994425"/>
            <a:ext cx="1669773" cy="1096399"/>
          </a:xfrm>
          <a:prstGeom prst="sun">
            <a:avLst>
              <a:gd name="adj" fmla="val 2119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Talk!</a:t>
            </a:r>
          </a:p>
        </p:txBody>
      </p:sp>
    </p:spTree>
    <p:extLst>
      <p:ext uri="{BB962C8B-B14F-4D97-AF65-F5344CB8AC3E}">
        <p14:creationId xmlns:p14="http://schemas.microsoft.com/office/powerpoint/2010/main" val="24224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0486-EDF1-1C07-1150-CD6BAF53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digital neuromorphic systems are approaching brain-scale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2CF6-FD27-7EE6-7ACA-71076152DA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4645517" cy="46101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Systems like Intel’s Loihi 2 and </a:t>
            </a:r>
            <a:r>
              <a:rPr lang="en-US" dirty="0" err="1"/>
              <a:t>SpiNNCloud’s</a:t>
            </a:r>
            <a:r>
              <a:rPr lang="en-US" dirty="0"/>
              <a:t> SpiNNaker 2 can surpass 1 billion neurons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Individual chips are ~1 million neurons and ~1 Watt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Fully CMOS (little fabrication risk)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Digital or Digital + Analog hybrid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Future devices and novel materials can amplify potential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20A7-25A8-CFDE-C6A9-66215F82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17" y="1036036"/>
            <a:ext cx="6692449" cy="4785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EDD5F3-2137-C2C6-5EC1-016C69841318}"/>
              </a:ext>
            </a:extLst>
          </p:cNvPr>
          <p:cNvSpPr txBox="1"/>
          <p:nvPr/>
        </p:nvSpPr>
        <p:spPr>
          <a:xfrm>
            <a:off x="8478591" y="58212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i="1" dirty="0"/>
              <a:t>Kudithipudi et al., Nature 2025</a:t>
            </a:r>
          </a:p>
        </p:txBody>
      </p:sp>
    </p:spTree>
    <p:extLst>
      <p:ext uri="{BB962C8B-B14F-4D97-AF65-F5344CB8AC3E}">
        <p14:creationId xmlns:p14="http://schemas.microsoft.com/office/powerpoint/2010/main" val="390922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ED9BDCD-52FB-49E4-9B92-777D32D170D1}"/>
              </a:ext>
            </a:extLst>
          </p:cNvPr>
          <p:cNvSpPr/>
          <p:nvPr/>
        </p:nvSpPr>
        <p:spPr>
          <a:xfrm>
            <a:off x="4101997" y="1198576"/>
            <a:ext cx="3715065" cy="5332005"/>
          </a:xfrm>
          <a:custGeom>
            <a:avLst/>
            <a:gdLst>
              <a:gd name="connsiteX0" fmla="*/ 0 w 3715065"/>
              <a:gd name="connsiteY0" fmla="*/ 619190 h 5332005"/>
              <a:gd name="connsiteX1" fmla="*/ 619190 w 3715065"/>
              <a:gd name="connsiteY1" fmla="*/ 0 h 5332005"/>
              <a:gd name="connsiteX2" fmla="*/ 1089760 w 3715065"/>
              <a:gd name="connsiteY2" fmla="*/ 0 h 5332005"/>
              <a:gd name="connsiteX3" fmla="*/ 1585097 w 3715065"/>
              <a:gd name="connsiteY3" fmla="*/ 0 h 5332005"/>
              <a:gd name="connsiteX4" fmla="*/ 2129968 w 3715065"/>
              <a:gd name="connsiteY4" fmla="*/ 0 h 5332005"/>
              <a:gd name="connsiteX5" fmla="*/ 2551004 w 3715065"/>
              <a:gd name="connsiteY5" fmla="*/ 0 h 5332005"/>
              <a:gd name="connsiteX6" fmla="*/ 3095875 w 3715065"/>
              <a:gd name="connsiteY6" fmla="*/ 0 h 5332005"/>
              <a:gd name="connsiteX7" fmla="*/ 3715065 w 3715065"/>
              <a:gd name="connsiteY7" fmla="*/ 619190 h 5332005"/>
              <a:gd name="connsiteX8" fmla="*/ 3715065 w 3715065"/>
              <a:gd name="connsiteY8" fmla="*/ 1122121 h 5332005"/>
              <a:gd name="connsiteX9" fmla="*/ 3715065 w 3715065"/>
              <a:gd name="connsiteY9" fmla="*/ 1747861 h 5332005"/>
              <a:gd name="connsiteX10" fmla="*/ 3715065 w 3715065"/>
              <a:gd name="connsiteY10" fmla="*/ 2209856 h 5332005"/>
              <a:gd name="connsiteX11" fmla="*/ 3715065 w 3715065"/>
              <a:gd name="connsiteY11" fmla="*/ 2876532 h 5332005"/>
              <a:gd name="connsiteX12" fmla="*/ 3715065 w 3715065"/>
              <a:gd name="connsiteY12" fmla="*/ 3502272 h 5332005"/>
              <a:gd name="connsiteX13" fmla="*/ 3715065 w 3715065"/>
              <a:gd name="connsiteY13" fmla="*/ 3964266 h 5332005"/>
              <a:gd name="connsiteX14" fmla="*/ 3715065 w 3715065"/>
              <a:gd name="connsiteY14" fmla="*/ 4712815 h 5332005"/>
              <a:gd name="connsiteX15" fmla="*/ 3095875 w 3715065"/>
              <a:gd name="connsiteY15" fmla="*/ 5332005 h 5332005"/>
              <a:gd name="connsiteX16" fmla="*/ 2551004 w 3715065"/>
              <a:gd name="connsiteY16" fmla="*/ 5332005 h 5332005"/>
              <a:gd name="connsiteX17" fmla="*/ 2105201 w 3715065"/>
              <a:gd name="connsiteY17" fmla="*/ 5332005 h 5332005"/>
              <a:gd name="connsiteX18" fmla="*/ 1585097 w 3715065"/>
              <a:gd name="connsiteY18" fmla="*/ 5332005 h 5332005"/>
              <a:gd name="connsiteX19" fmla="*/ 1164061 w 3715065"/>
              <a:gd name="connsiteY19" fmla="*/ 5332005 h 5332005"/>
              <a:gd name="connsiteX20" fmla="*/ 619190 w 3715065"/>
              <a:gd name="connsiteY20" fmla="*/ 5332005 h 5332005"/>
              <a:gd name="connsiteX21" fmla="*/ 0 w 3715065"/>
              <a:gd name="connsiteY21" fmla="*/ 4712815 h 5332005"/>
              <a:gd name="connsiteX22" fmla="*/ 0 w 3715065"/>
              <a:gd name="connsiteY22" fmla="*/ 4168948 h 5332005"/>
              <a:gd name="connsiteX23" fmla="*/ 0 w 3715065"/>
              <a:gd name="connsiteY23" fmla="*/ 3502272 h 5332005"/>
              <a:gd name="connsiteX24" fmla="*/ 0 w 3715065"/>
              <a:gd name="connsiteY24" fmla="*/ 2958404 h 5332005"/>
              <a:gd name="connsiteX25" fmla="*/ 0 w 3715065"/>
              <a:gd name="connsiteY25" fmla="*/ 2414537 h 5332005"/>
              <a:gd name="connsiteX26" fmla="*/ 0 w 3715065"/>
              <a:gd name="connsiteY26" fmla="*/ 1952542 h 5332005"/>
              <a:gd name="connsiteX27" fmla="*/ 0 w 3715065"/>
              <a:gd name="connsiteY27" fmla="*/ 1408675 h 5332005"/>
              <a:gd name="connsiteX28" fmla="*/ 0 w 3715065"/>
              <a:gd name="connsiteY28" fmla="*/ 619190 h 533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15065" h="5332005" fill="none" extrusionOk="0">
                <a:moveTo>
                  <a:pt x="0" y="619190"/>
                </a:moveTo>
                <a:cubicBezTo>
                  <a:pt x="13480" y="191222"/>
                  <a:pt x="259130" y="-7930"/>
                  <a:pt x="619190" y="0"/>
                </a:cubicBezTo>
                <a:cubicBezTo>
                  <a:pt x="735099" y="-24013"/>
                  <a:pt x="957269" y="10193"/>
                  <a:pt x="1089760" y="0"/>
                </a:cubicBezTo>
                <a:cubicBezTo>
                  <a:pt x="1222251" y="-10193"/>
                  <a:pt x="1447929" y="542"/>
                  <a:pt x="1585097" y="0"/>
                </a:cubicBezTo>
                <a:cubicBezTo>
                  <a:pt x="1722265" y="-542"/>
                  <a:pt x="1927209" y="59368"/>
                  <a:pt x="2129968" y="0"/>
                </a:cubicBezTo>
                <a:cubicBezTo>
                  <a:pt x="2332727" y="-59368"/>
                  <a:pt x="2405821" y="37263"/>
                  <a:pt x="2551004" y="0"/>
                </a:cubicBezTo>
                <a:cubicBezTo>
                  <a:pt x="2696187" y="-37263"/>
                  <a:pt x="2948008" y="7702"/>
                  <a:pt x="3095875" y="0"/>
                </a:cubicBezTo>
                <a:cubicBezTo>
                  <a:pt x="3383932" y="-24127"/>
                  <a:pt x="3654237" y="326100"/>
                  <a:pt x="3715065" y="619190"/>
                </a:cubicBezTo>
                <a:cubicBezTo>
                  <a:pt x="3716908" y="760883"/>
                  <a:pt x="3705636" y="988307"/>
                  <a:pt x="3715065" y="1122121"/>
                </a:cubicBezTo>
                <a:cubicBezTo>
                  <a:pt x="3724494" y="1255935"/>
                  <a:pt x="3645433" y="1475379"/>
                  <a:pt x="3715065" y="1747861"/>
                </a:cubicBezTo>
                <a:cubicBezTo>
                  <a:pt x="3784697" y="2020343"/>
                  <a:pt x="3679702" y="2063509"/>
                  <a:pt x="3715065" y="2209856"/>
                </a:cubicBezTo>
                <a:cubicBezTo>
                  <a:pt x="3750428" y="2356204"/>
                  <a:pt x="3648190" y="2591177"/>
                  <a:pt x="3715065" y="2876532"/>
                </a:cubicBezTo>
                <a:cubicBezTo>
                  <a:pt x="3781940" y="3161887"/>
                  <a:pt x="3706983" y="3244387"/>
                  <a:pt x="3715065" y="3502272"/>
                </a:cubicBezTo>
                <a:cubicBezTo>
                  <a:pt x="3723147" y="3760157"/>
                  <a:pt x="3703880" y="3788572"/>
                  <a:pt x="3715065" y="3964266"/>
                </a:cubicBezTo>
                <a:cubicBezTo>
                  <a:pt x="3726250" y="4139960"/>
                  <a:pt x="3636984" y="4539790"/>
                  <a:pt x="3715065" y="4712815"/>
                </a:cubicBezTo>
                <a:cubicBezTo>
                  <a:pt x="3643755" y="5063632"/>
                  <a:pt x="3371652" y="5338049"/>
                  <a:pt x="3095875" y="5332005"/>
                </a:cubicBezTo>
                <a:cubicBezTo>
                  <a:pt x="2833928" y="5348525"/>
                  <a:pt x="2804262" y="5314437"/>
                  <a:pt x="2551004" y="5332005"/>
                </a:cubicBezTo>
                <a:cubicBezTo>
                  <a:pt x="2297746" y="5349573"/>
                  <a:pt x="2322209" y="5306444"/>
                  <a:pt x="2105201" y="5332005"/>
                </a:cubicBezTo>
                <a:cubicBezTo>
                  <a:pt x="1888193" y="5357566"/>
                  <a:pt x="1806006" y="5285419"/>
                  <a:pt x="1585097" y="5332005"/>
                </a:cubicBezTo>
                <a:cubicBezTo>
                  <a:pt x="1364188" y="5378591"/>
                  <a:pt x="1329387" y="5301475"/>
                  <a:pt x="1164061" y="5332005"/>
                </a:cubicBezTo>
                <a:cubicBezTo>
                  <a:pt x="998735" y="5362535"/>
                  <a:pt x="800300" y="5323120"/>
                  <a:pt x="619190" y="5332005"/>
                </a:cubicBezTo>
                <a:cubicBezTo>
                  <a:pt x="221409" y="5254687"/>
                  <a:pt x="7126" y="5056477"/>
                  <a:pt x="0" y="4712815"/>
                </a:cubicBezTo>
                <a:cubicBezTo>
                  <a:pt x="-45969" y="4487662"/>
                  <a:pt x="32246" y="4392636"/>
                  <a:pt x="0" y="4168948"/>
                </a:cubicBezTo>
                <a:cubicBezTo>
                  <a:pt x="-32246" y="3945260"/>
                  <a:pt x="21156" y="3733606"/>
                  <a:pt x="0" y="3502272"/>
                </a:cubicBezTo>
                <a:cubicBezTo>
                  <a:pt x="-21156" y="3270938"/>
                  <a:pt x="11851" y="3095230"/>
                  <a:pt x="0" y="2958404"/>
                </a:cubicBezTo>
                <a:cubicBezTo>
                  <a:pt x="-11851" y="2821578"/>
                  <a:pt x="38473" y="2641042"/>
                  <a:pt x="0" y="2414537"/>
                </a:cubicBezTo>
                <a:cubicBezTo>
                  <a:pt x="-38473" y="2188032"/>
                  <a:pt x="20358" y="2183171"/>
                  <a:pt x="0" y="1952542"/>
                </a:cubicBezTo>
                <a:cubicBezTo>
                  <a:pt x="-20358" y="1721914"/>
                  <a:pt x="41224" y="1543876"/>
                  <a:pt x="0" y="1408675"/>
                </a:cubicBezTo>
                <a:cubicBezTo>
                  <a:pt x="-41224" y="1273474"/>
                  <a:pt x="35005" y="926416"/>
                  <a:pt x="0" y="619190"/>
                </a:cubicBezTo>
                <a:close/>
              </a:path>
              <a:path w="3715065" h="5332005" stroke="0" extrusionOk="0">
                <a:moveTo>
                  <a:pt x="0" y="619190"/>
                </a:moveTo>
                <a:cubicBezTo>
                  <a:pt x="63191" y="313722"/>
                  <a:pt x="321365" y="10305"/>
                  <a:pt x="619190" y="0"/>
                </a:cubicBezTo>
                <a:cubicBezTo>
                  <a:pt x="732160" y="-19547"/>
                  <a:pt x="968949" y="33066"/>
                  <a:pt x="1114527" y="0"/>
                </a:cubicBezTo>
                <a:cubicBezTo>
                  <a:pt x="1260105" y="-33066"/>
                  <a:pt x="1360147" y="29244"/>
                  <a:pt x="1585097" y="0"/>
                </a:cubicBezTo>
                <a:cubicBezTo>
                  <a:pt x="1810047" y="-29244"/>
                  <a:pt x="1881175" y="39438"/>
                  <a:pt x="2055667" y="0"/>
                </a:cubicBezTo>
                <a:cubicBezTo>
                  <a:pt x="2230159" y="-39438"/>
                  <a:pt x="2366497" y="54559"/>
                  <a:pt x="2526237" y="0"/>
                </a:cubicBezTo>
                <a:cubicBezTo>
                  <a:pt x="2685977" y="-54559"/>
                  <a:pt x="2816242" y="22430"/>
                  <a:pt x="3095875" y="0"/>
                </a:cubicBezTo>
                <a:cubicBezTo>
                  <a:pt x="3487618" y="83716"/>
                  <a:pt x="3729091" y="200484"/>
                  <a:pt x="3715065" y="619190"/>
                </a:cubicBezTo>
                <a:cubicBezTo>
                  <a:pt x="3759039" y="789878"/>
                  <a:pt x="3661593" y="977353"/>
                  <a:pt x="3715065" y="1081185"/>
                </a:cubicBezTo>
                <a:cubicBezTo>
                  <a:pt x="3768537" y="1185017"/>
                  <a:pt x="3663476" y="1464651"/>
                  <a:pt x="3715065" y="1625052"/>
                </a:cubicBezTo>
                <a:cubicBezTo>
                  <a:pt x="3766654" y="1785453"/>
                  <a:pt x="3656437" y="1938879"/>
                  <a:pt x="3715065" y="2250792"/>
                </a:cubicBezTo>
                <a:cubicBezTo>
                  <a:pt x="3773693" y="2562705"/>
                  <a:pt x="3674017" y="2657291"/>
                  <a:pt x="3715065" y="2876532"/>
                </a:cubicBezTo>
                <a:cubicBezTo>
                  <a:pt x="3756113" y="3095773"/>
                  <a:pt x="3689340" y="3157953"/>
                  <a:pt x="3715065" y="3420399"/>
                </a:cubicBezTo>
                <a:cubicBezTo>
                  <a:pt x="3740790" y="3682845"/>
                  <a:pt x="3714189" y="3707406"/>
                  <a:pt x="3715065" y="3964266"/>
                </a:cubicBezTo>
                <a:cubicBezTo>
                  <a:pt x="3715941" y="4221126"/>
                  <a:pt x="3644344" y="4515617"/>
                  <a:pt x="3715065" y="4712815"/>
                </a:cubicBezTo>
                <a:cubicBezTo>
                  <a:pt x="3755593" y="5012686"/>
                  <a:pt x="3433511" y="5338670"/>
                  <a:pt x="3095875" y="5332005"/>
                </a:cubicBezTo>
                <a:cubicBezTo>
                  <a:pt x="2982806" y="5366012"/>
                  <a:pt x="2765252" y="5272366"/>
                  <a:pt x="2575771" y="5332005"/>
                </a:cubicBezTo>
                <a:cubicBezTo>
                  <a:pt x="2386290" y="5391644"/>
                  <a:pt x="2284071" y="5281088"/>
                  <a:pt x="2129968" y="5332005"/>
                </a:cubicBezTo>
                <a:cubicBezTo>
                  <a:pt x="1975865" y="5382922"/>
                  <a:pt x="1821954" y="5323435"/>
                  <a:pt x="1634631" y="5332005"/>
                </a:cubicBezTo>
                <a:cubicBezTo>
                  <a:pt x="1447308" y="5340575"/>
                  <a:pt x="1289731" y="5320528"/>
                  <a:pt x="1114527" y="5332005"/>
                </a:cubicBezTo>
                <a:cubicBezTo>
                  <a:pt x="939323" y="5343482"/>
                  <a:pt x="796864" y="5312496"/>
                  <a:pt x="619190" y="5332005"/>
                </a:cubicBezTo>
                <a:cubicBezTo>
                  <a:pt x="273751" y="5353044"/>
                  <a:pt x="92654" y="5098286"/>
                  <a:pt x="0" y="4712815"/>
                </a:cubicBezTo>
                <a:cubicBezTo>
                  <a:pt x="-33513" y="4454809"/>
                  <a:pt x="20428" y="4290717"/>
                  <a:pt x="0" y="4128011"/>
                </a:cubicBezTo>
                <a:cubicBezTo>
                  <a:pt x="-20428" y="3965305"/>
                  <a:pt x="13912" y="3657177"/>
                  <a:pt x="0" y="3461335"/>
                </a:cubicBezTo>
                <a:cubicBezTo>
                  <a:pt x="-13912" y="3265493"/>
                  <a:pt x="17404" y="3032748"/>
                  <a:pt x="0" y="2917468"/>
                </a:cubicBezTo>
                <a:cubicBezTo>
                  <a:pt x="-17404" y="2802188"/>
                  <a:pt x="73439" y="2562955"/>
                  <a:pt x="0" y="2250792"/>
                </a:cubicBezTo>
                <a:cubicBezTo>
                  <a:pt x="-73439" y="1938629"/>
                  <a:pt x="27804" y="1973582"/>
                  <a:pt x="0" y="1788797"/>
                </a:cubicBezTo>
                <a:cubicBezTo>
                  <a:pt x="-27804" y="1604012"/>
                  <a:pt x="28748" y="1548798"/>
                  <a:pt x="0" y="1326802"/>
                </a:cubicBezTo>
                <a:cubicBezTo>
                  <a:pt x="-28748" y="1104807"/>
                  <a:pt x="72988" y="792535"/>
                  <a:pt x="0" y="61919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4581037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Specialized General Purpose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6452CE63-94CB-45A1-A020-D13555EB9AA6}"/>
              </a:ext>
            </a:extLst>
          </p:cNvPr>
          <p:cNvSpPr/>
          <p:nvPr/>
        </p:nvSpPr>
        <p:spPr>
          <a:xfrm>
            <a:off x="90916" y="1223158"/>
            <a:ext cx="3675417" cy="5332005"/>
          </a:xfrm>
          <a:custGeom>
            <a:avLst/>
            <a:gdLst>
              <a:gd name="connsiteX0" fmla="*/ 0 w 3675417"/>
              <a:gd name="connsiteY0" fmla="*/ 612582 h 5332005"/>
              <a:gd name="connsiteX1" fmla="*/ 612582 w 3675417"/>
              <a:gd name="connsiteY1" fmla="*/ 0 h 5332005"/>
              <a:gd name="connsiteX2" fmla="*/ 1078130 w 3675417"/>
              <a:gd name="connsiteY2" fmla="*/ 0 h 5332005"/>
              <a:gd name="connsiteX3" fmla="*/ 1568181 w 3675417"/>
              <a:gd name="connsiteY3" fmla="*/ 0 h 5332005"/>
              <a:gd name="connsiteX4" fmla="*/ 2107236 w 3675417"/>
              <a:gd name="connsiteY4" fmla="*/ 0 h 5332005"/>
              <a:gd name="connsiteX5" fmla="*/ 2523779 w 3675417"/>
              <a:gd name="connsiteY5" fmla="*/ 0 h 5332005"/>
              <a:gd name="connsiteX6" fmla="*/ 3062835 w 3675417"/>
              <a:gd name="connsiteY6" fmla="*/ 0 h 5332005"/>
              <a:gd name="connsiteX7" fmla="*/ 3675417 w 3675417"/>
              <a:gd name="connsiteY7" fmla="*/ 612582 h 5332005"/>
              <a:gd name="connsiteX8" fmla="*/ 3675417 w 3675417"/>
              <a:gd name="connsiteY8" fmla="*/ 1117137 h 5332005"/>
              <a:gd name="connsiteX9" fmla="*/ 3675417 w 3675417"/>
              <a:gd name="connsiteY9" fmla="*/ 1744897 h 5332005"/>
              <a:gd name="connsiteX10" fmla="*/ 3675417 w 3675417"/>
              <a:gd name="connsiteY10" fmla="*/ 2208383 h 5332005"/>
              <a:gd name="connsiteX11" fmla="*/ 3675417 w 3675417"/>
              <a:gd name="connsiteY11" fmla="*/ 2877211 h 5332005"/>
              <a:gd name="connsiteX12" fmla="*/ 3675417 w 3675417"/>
              <a:gd name="connsiteY12" fmla="*/ 3504971 h 5332005"/>
              <a:gd name="connsiteX13" fmla="*/ 3675417 w 3675417"/>
              <a:gd name="connsiteY13" fmla="*/ 3968458 h 5332005"/>
              <a:gd name="connsiteX14" fmla="*/ 3675417 w 3675417"/>
              <a:gd name="connsiteY14" fmla="*/ 4719423 h 5332005"/>
              <a:gd name="connsiteX15" fmla="*/ 3062835 w 3675417"/>
              <a:gd name="connsiteY15" fmla="*/ 5332005 h 5332005"/>
              <a:gd name="connsiteX16" fmla="*/ 2523779 w 3675417"/>
              <a:gd name="connsiteY16" fmla="*/ 5332005 h 5332005"/>
              <a:gd name="connsiteX17" fmla="*/ 2082734 w 3675417"/>
              <a:gd name="connsiteY17" fmla="*/ 5332005 h 5332005"/>
              <a:gd name="connsiteX18" fmla="*/ 1568181 w 3675417"/>
              <a:gd name="connsiteY18" fmla="*/ 5332005 h 5332005"/>
              <a:gd name="connsiteX19" fmla="*/ 1151638 w 3675417"/>
              <a:gd name="connsiteY19" fmla="*/ 5332005 h 5332005"/>
              <a:gd name="connsiteX20" fmla="*/ 612582 w 3675417"/>
              <a:gd name="connsiteY20" fmla="*/ 5332005 h 5332005"/>
              <a:gd name="connsiteX21" fmla="*/ 0 w 3675417"/>
              <a:gd name="connsiteY21" fmla="*/ 4719423 h 5332005"/>
              <a:gd name="connsiteX22" fmla="*/ 0 w 3675417"/>
              <a:gd name="connsiteY22" fmla="*/ 4173800 h 5332005"/>
              <a:gd name="connsiteX23" fmla="*/ 0 w 3675417"/>
              <a:gd name="connsiteY23" fmla="*/ 3504971 h 5332005"/>
              <a:gd name="connsiteX24" fmla="*/ 0 w 3675417"/>
              <a:gd name="connsiteY24" fmla="*/ 2959348 h 5332005"/>
              <a:gd name="connsiteX25" fmla="*/ 0 w 3675417"/>
              <a:gd name="connsiteY25" fmla="*/ 2413725 h 5332005"/>
              <a:gd name="connsiteX26" fmla="*/ 0 w 3675417"/>
              <a:gd name="connsiteY26" fmla="*/ 1950239 h 5332005"/>
              <a:gd name="connsiteX27" fmla="*/ 0 w 3675417"/>
              <a:gd name="connsiteY27" fmla="*/ 1404616 h 5332005"/>
              <a:gd name="connsiteX28" fmla="*/ 0 w 3675417"/>
              <a:gd name="connsiteY28" fmla="*/ 612582 h 533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75417" h="5332005" fill="none" extrusionOk="0">
                <a:moveTo>
                  <a:pt x="0" y="612582"/>
                </a:moveTo>
                <a:cubicBezTo>
                  <a:pt x="10231" y="208994"/>
                  <a:pt x="190750" y="-36607"/>
                  <a:pt x="612582" y="0"/>
                </a:cubicBezTo>
                <a:cubicBezTo>
                  <a:pt x="843872" y="-9291"/>
                  <a:pt x="937588" y="4434"/>
                  <a:pt x="1078130" y="0"/>
                </a:cubicBezTo>
                <a:cubicBezTo>
                  <a:pt x="1218672" y="-4434"/>
                  <a:pt x="1412351" y="19334"/>
                  <a:pt x="1568181" y="0"/>
                </a:cubicBezTo>
                <a:cubicBezTo>
                  <a:pt x="1724011" y="-19334"/>
                  <a:pt x="1896286" y="20309"/>
                  <a:pt x="2107236" y="0"/>
                </a:cubicBezTo>
                <a:cubicBezTo>
                  <a:pt x="2318187" y="-20309"/>
                  <a:pt x="2359775" y="19019"/>
                  <a:pt x="2523779" y="0"/>
                </a:cubicBezTo>
                <a:cubicBezTo>
                  <a:pt x="2687783" y="-19019"/>
                  <a:pt x="2898833" y="13897"/>
                  <a:pt x="3062835" y="0"/>
                </a:cubicBezTo>
                <a:cubicBezTo>
                  <a:pt x="3312135" y="-39838"/>
                  <a:pt x="3614402" y="323291"/>
                  <a:pt x="3675417" y="612582"/>
                </a:cubicBezTo>
                <a:cubicBezTo>
                  <a:pt x="3700919" y="810640"/>
                  <a:pt x="3631139" y="934874"/>
                  <a:pt x="3675417" y="1117137"/>
                </a:cubicBezTo>
                <a:cubicBezTo>
                  <a:pt x="3719695" y="1299400"/>
                  <a:pt x="3643714" y="1570115"/>
                  <a:pt x="3675417" y="1744897"/>
                </a:cubicBezTo>
                <a:cubicBezTo>
                  <a:pt x="3707120" y="1919679"/>
                  <a:pt x="3648571" y="2107558"/>
                  <a:pt x="3675417" y="2208383"/>
                </a:cubicBezTo>
                <a:cubicBezTo>
                  <a:pt x="3702263" y="2309208"/>
                  <a:pt x="3618872" y="2649594"/>
                  <a:pt x="3675417" y="2877211"/>
                </a:cubicBezTo>
                <a:cubicBezTo>
                  <a:pt x="3731962" y="3104828"/>
                  <a:pt x="3648274" y="3275275"/>
                  <a:pt x="3675417" y="3504971"/>
                </a:cubicBezTo>
                <a:cubicBezTo>
                  <a:pt x="3702560" y="3734667"/>
                  <a:pt x="3643671" y="3741266"/>
                  <a:pt x="3675417" y="3968458"/>
                </a:cubicBezTo>
                <a:cubicBezTo>
                  <a:pt x="3707163" y="4195650"/>
                  <a:pt x="3660963" y="4485992"/>
                  <a:pt x="3675417" y="4719423"/>
                </a:cubicBezTo>
                <a:cubicBezTo>
                  <a:pt x="3626483" y="5063815"/>
                  <a:pt x="3345477" y="5337089"/>
                  <a:pt x="3062835" y="5332005"/>
                </a:cubicBezTo>
                <a:cubicBezTo>
                  <a:pt x="2943810" y="5353066"/>
                  <a:pt x="2737966" y="5289137"/>
                  <a:pt x="2523779" y="5332005"/>
                </a:cubicBezTo>
                <a:cubicBezTo>
                  <a:pt x="2309592" y="5374873"/>
                  <a:pt x="2243229" y="5320756"/>
                  <a:pt x="2082734" y="5332005"/>
                </a:cubicBezTo>
                <a:cubicBezTo>
                  <a:pt x="1922239" y="5343254"/>
                  <a:pt x="1804433" y="5327277"/>
                  <a:pt x="1568181" y="5332005"/>
                </a:cubicBezTo>
                <a:cubicBezTo>
                  <a:pt x="1331929" y="5336733"/>
                  <a:pt x="1301306" y="5318738"/>
                  <a:pt x="1151638" y="5332005"/>
                </a:cubicBezTo>
                <a:cubicBezTo>
                  <a:pt x="1001970" y="5345272"/>
                  <a:pt x="815420" y="5307346"/>
                  <a:pt x="612582" y="5332005"/>
                </a:cubicBezTo>
                <a:cubicBezTo>
                  <a:pt x="233333" y="5275304"/>
                  <a:pt x="60645" y="5072154"/>
                  <a:pt x="0" y="4719423"/>
                </a:cubicBezTo>
                <a:cubicBezTo>
                  <a:pt x="-62454" y="4568826"/>
                  <a:pt x="55588" y="4392698"/>
                  <a:pt x="0" y="4173800"/>
                </a:cubicBezTo>
                <a:cubicBezTo>
                  <a:pt x="-55588" y="3954902"/>
                  <a:pt x="70953" y="3737559"/>
                  <a:pt x="0" y="3504971"/>
                </a:cubicBezTo>
                <a:cubicBezTo>
                  <a:pt x="-70953" y="3272383"/>
                  <a:pt x="17180" y="3079160"/>
                  <a:pt x="0" y="2959348"/>
                </a:cubicBezTo>
                <a:cubicBezTo>
                  <a:pt x="-17180" y="2839536"/>
                  <a:pt x="56730" y="2532850"/>
                  <a:pt x="0" y="2413725"/>
                </a:cubicBezTo>
                <a:cubicBezTo>
                  <a:pt x="-56730" y="2294600"/>
                  <a:pt x="37564" y="2121142"/>
                  <a:pt x="0" y="1950239"/>
                </a:cubicBezTo>
                <a:cubicBezTo>
                  <a:pt x="-37564" y="1779336"/>
                  <a:pt x="65031" y="1514314"/>
                  <a:pt x="0" y="1404616"/>
                </a:cubicBezTo>
                <a:cubicBezTo>
                  <a:pt x="-65031" y="1294918"/>
                  <a:pt x="1690" y="930576"/>
                  <a:pt x="0" y="612582"/>
                </a:cubicBezTo>
                <a:close/>
              </a:path>
              <a:path w="3675417" h="5332005" stroke="0" extrusionOk="0">
                <a:moveTo>
                  <a:pt x="0" y="612582"/>
                </a:moveTo>
                <a:cubicBezTo>
                  <a:pt x="12826" y="281671"/>
                  <a:pt x="343587" y="16183"/>
                  <a:pt x="612582" y="0"/>
                </a:cubicBezTo>
                <a:cubicBezTo>
                  <a:pt x="713070" y="-48700"/>
                  <a:pt x="956075" y="19419"/>
                  <a:pt x="1102633" y="0"/>
                </a:cubicBezTo>
                <a:cubicBezTo>
                  <a:pt x="1249191" y="-19419"/>
                  <a:pt x="1438542" y="45272"/>
                  <a:pt x="1568181" y="0"/>
                </a:cubicBezTo>
                <a:cubicBezTo>
                  <a:pt x="1697820" y="-45272"/>
                  <a:pt x="1906624" y="41543"/>
                  <a:pt x="2033729" y="0"/>
                </a:cubicBezTo>
                <a:cubicBezTo>
                  <a:pt x="2160834" y="-41543"/>
                  <a:pt x="2361024" y="25414"/>
                  <a:pt x="2499277" y="0"/>
                </a:cubicBezTo>
                <a:cubicBezTo>
                  <a:pt x="2637530" y="-25414"/>
                  <a:pt x="2782522" y="12827"/>
                  <a:pt x="3062835" y="0"/>
                </a:cubicBezTo>
                <a:cubicBezTo>
                  <a:pt x="3418959" y="29945"/>
                  <a:pt x="3683332" y="230957"/>
                  <a:pt x="3675417" y="612582"/>
                </a:cubicBezTo>
                <a:cubicBezTo>
                  <a:pt x="3720438" y="743215"/>
                  <a:pt x="3646949" y="846189"/>
                  <a:pt x="3675417" y="1076068"/>
                </a:cubicBezTo>
                <a:cubicBezTo>
                  <a:pt x="3703885" y="1305947"/>
                  <a:pt x="3625085" y="1416541"/>
                  <a:pt x="3675417" y="1621692"/>
                </a:cubicBezTo>
                <a:cubicBezTo>
                  <a:pt x="3725749" y="1826843"/>
                  <a:pt x="3643235" y="1974393"/>
                  <a:pt x="3675417" y="2249451"/>
                </a:cubicBezTo>
                <a:cubicBezTo>
                  <a:pt x="3707599" y="2524509"/>
                  <a:pt x="3651093" y="2668664"/>
                  <a:pt x="3675417" y="2877211"/>
                </a:cubicBezTo>
                <a:cubicBezTo>
                  <a:pt x="3699741" y="3085758"/>
                  <a:pt x="3633441" y="3244850"/>
                  <a:pt x="3675417" y="3422835"/>
                </a:cubicBezTo>
                <a:cubicBezTo>
                  <a:pt x="3717393" y="3600820"/>
                  <a:pt x="3612262" y="3724529"/>
                  <a:pt x="3675417" y="3968458"/>
                </a:cubicBezTo>
                <a:cubicBezTo>
                  <a:pt x="3738572" y="4212387"/>
                  <a:pt x="3616112" y="4567559"/>
                  <a:pt x="3675417" y="4719423"/>
                </a:cubicBezTo>
                <a:cubicBezTo>
                  <a:pt x="3718665" y="5012820"/>
                  <a:pt x="3365912" y="5386218"/>
                  <a:pt x="3062835" y="5332005"/>
                </a:cubicBezTo>
                <a:cubicBezTo>
                  <a:pt x="2924795" y="5358396"/>
                  <a:pt x="2765488" y="5303731"/>
                  <a:pt x="2548282" y="5332005"/>
                </a:cubicBezTo>
                <a:cubicBezTo>
                  <a:pt x="2331076" y="5360279"/>
                  <a:pt x="2301836" y="5281883"/>
                  <a:pt x="2107236" y="5332005"/>
                </a:cubicBezTo>
                <a:cubicBezTo>
                  <a:pt x="1912636" y="5382127"/>
                  <a:pt x="1818381" y="5305030"/>
                  <a:pt x="1617186" y="5332005"/>
                </a:cubicBezTo>
                <a:cubicBezTo>
                  <a:pt x="1415991" y="5358980"/>
                  <a:pt x="1245201" y="5324021"/>
                  <a:pt x="1102633" y="5332005"/>
                </a:cubicBezTo>
                <a:cubicBezTo>
                  <a:pt x="960065" y="5339989"/>
                  <a:pt x="748320" y="5319976"/>
                  <a:pt x="612582" y="5332005"/>
                </a:cubicBezTo>
                <a:cubicBezTo>
                  <a:pt x="268236" y="5368535"/>
                  <a:pt x="13082" y="5063885"/>
                  <a:pt x="0" y="4719423"/>
                </a:cubicBezTo>
                <a:cubicBezTo>
                  <a:pt x="-49055" y="4596708"/>
                  <a:pt x="13229" y="4341986"/>
                  <a:pt x="0" y="4132731"/>
                </a:cubicBezTo>
                <a:cubicBezTo>
                  <a:pt x="-13229" y="3923476"/>
                  <a:pt x="78580" y="3735896"/>
                  <a:pt x="0" y="3463903"/>
                </a:cubicBezTo>
                <a:cubicBezTo>
                  <a:pt x="-78580" y="3191910"/>
                  <a:pt x="36540" y="3137726"/>
                  <a:pt x="0" y="2918280"/>
                </a:cubicBezTo>
                <a:cubicBezTo>
                  <a:pt x="-36540" y="2698834"/>
                  <a:pt x="18924" y="2492520"/>
                  <a:pt x="0" y="2249451"/>
                </a:cubicBezTo>
                <a:cubicBezTo>
                  <a:pt x="-18924" y="2006382"/>
                  <a:pt x="53255" y="1919159"/>
                  <a:pt x="0" y="1785965"/>
                </a:cubicBezTo>
                <a:cubicBezTo>
                  <a:pt x="-53255" y="1652771"/>
                  <a:pt x="17805" y="1517479"/>
                  <a:pt x="0" y="1322479"/>
                </a:cubicBezTo>
                <a:cubicBezTo>
                  <a:pt x="-17805" y="1127479"/>
                  <a:pt x="33208" y="760387"/>
                  <a:pt x="0" y="61258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4581037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Truly General Purpose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90958971-8B4B-4951-8C58-51051591458E}"/>
              </a:ext>
            </a:extLst>
          </p:cNvPr>
          <p:cNvSpPr/>
          <p:nvPr/>
        </p:nvSpPr>
        <p:spPr>
          <a:xfrm>
            <a:off x="8015805" y="1223158"/>
            <a:ext cx="3893954" cy="5332005"/>
          </a:xfrm>
          <a:custGeom>
            <a:avLst/>
            <a:gdLst>
              <a:gd name="connsiteX0" fmla="*/ 0 w 3893954"/>
              <a:gd name="connsiteY0" fmla="*/ 649005 h 5332005"/>
              <a:gd name="connsiteX1" fmla="*/ 649005 w 3893954"/>
              <a:gd name="connsiteY1" fmla="*/ 0 h 5332005"/>
              <a:gd name="connsiteX2" fmla="*/ 1142234 w 3893954"/>
              <a:gd name="connsiteY2" fmla="*/ 0 h 5332005"/>
              <a:gd name="connsiteX3" fmla="*/ 1661423 w 3893954"/>
              <a:gd name="connsiteY3" fmla="*/ 0 h 5332005"/>
              <a:gd name="connsiteX4" fmla="*/ 2232531 w 3893954"/>
              <a:gd name="connsiteY4" fmla="*/ 0 h 5332005"/>
              <a:gd name="connsiteX5" fmla="*/ 2673841 w 3893954"/>
              <a:gd name="connsiteY5" fmla="*/ 0 h 5332005"/>
              <a:gd name="connsiteX6" fmla="*/ 3244949 w 3893954"/>
              <a:gd name="connsiteY6" fmla="*/ 0 h 5332005"/>
              <a:gd name="connsiteX7" fmla="*/ 3893954 w 3893954"/>
              <a:gd name="connsiteY7" fmla="*/ 649005 h 5332005"/>
              <a:gd name="connsiteX8" fmla="*/ 3893954 w 3893954"/>
              <a:gd name="connsiteY8" fmla="*/ 1144610 h 5332005"/>
              <a:gd name="connsiteX9" fmla="*/ 3893954 w 3893954"/>
              <a:gd name="connsiteY9" fmla="*/ 1761235 h 5332005"/>
              <a:gd name="connsiteX10" fmla="*/ 3893954 w 3893954"/>
              <a:gd name="connsiteY10" fmla="*/ 2216500 h 5332005"/>
              <a:gd name="connsiteX11" fmla="*/ 3893954 w 3893954"/>
              <a:gd name="connsiteY11" fmla="*/ 2873465 h 5332005"/>
              <a:gd name="connsiteX12" fmla="*/ 3893954 w 3893954"/>
              <a:gd name="connsiteY12" fmla="*/ 3490090 h 5332005"/>
              <a:gd name="connsiteX13" fmla="*/ 3893954 w 3893954"/>
              <a:gd name="connsiteY13" fmla="*/ 3945355 h 5332005"/>
              <a:gd name="connsiteX14" fmla="*/ 3893954 w 3893954"/>
              <a:gd name="connsiteY14" fmla="*/ 4683000 h 5332005"/>
              <a:gd name="connsiteX15" fmla="*/ 3244949 w 3893954"/>
              <a:gd name="connsiteY15" fmla="*/ 5332005 h 5332005"/>
              <a:gd name="connsiteX16" fmla="*/ 2673841 w 3893954"/>
              <a:gd name="connsiteY16" fmla="*/ 5332005 h 5332005"/>
              <a:gd name="connsiteX17" fmla="*/ 2206571 w 3893954"/>
              <a:gd name="connsiteY17" fmla="*/ 5332005 h 5332005"/>
              <a:gd name="connsiteX18" fmla="*/ 1661423 w 3893954"/>
              <a:gd name="connsiteY18" fmla="*/ 5332005 h 5332005"/>
              <a:gd name="connsiteX19" fmla="*/ 1220113 w 3893954"/>
              <a:gd name="connsiteY19" fmla="*/ 5332005 h 5332005"/>
              <a:gd name="connsiteX20" fmla="*/ 649005 w 3893954"/>
              <a:gd name="connsiteY20" fmla="*/ 5332005 h 5332005"/>
              <a:gd name="connsiteX21" fmla="*/ 0 w 3893954"/>
              <a:gd name="connsiteY21" fmla="*/ 4683000 h 5332005"/>
              <a:gd name="connsiteX22" fmla="*/ 0 w 3893954"/>
              <a:gd name="connsiteY22" fmla="*/ 4147055 h 5332005"/>
              <a:gd name="connsiteX23" fmla="*/ 0 w 3893954"/>
              <a:gd name="connsiteY23" fmla="*/ 3490090 h 5332005"/>
              <a:gd name="connsiteX24" fmla="*/ 0 w 3893954"/>
              <a:gd name="connsiteY24" fmla="*/ 2954145 h 5332005"/>
              <a:gd name="connsiteX25" fmla="*/ 0 w 3893954"/>
              <a:gd name="connsiteY25" fmla="*/ 2418200 h 5332005"/>
              <a:gd name="connsiteX26" fmla="*/ 0 w 3893954"/>
              <a:gd name="connsiteY26" fmla="*/ 1962935 h 5332005"/>
              <a:gd name="connsiteX27" fmla="*/ 0 w 3893954"/>
              <a:gd name="connsiteY27" fmla="*/ 1426990 h 5332005"/>
              <a:gd name="connsiteX28" fmla="*/ 0 w 3893954"/>
              <a:gd name="connsiteY28" fmla="*/ 649005 h 533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93954" h="5332005" fill="none" extrusionOk="0">
                <a:moveTo>
                  <a:pt x="0" y="649005"/>
                </a:moveTo>
                <a:cubicBezTo>
                  <a:pt x="5754" y="253862"/>
                  <a:pt x="256229" y="-15053"/>
                  <a:pt x="649005" y="0"/>
                </a:cubicBezTo>
                <a:cubicBezTo>
                  <a:pt x="772083" y="-24460"/>
                  <a:pt x="992777" y="3594"/>
                  <a:pt x="1142234" y="0"/>
                </a:cubicBezTo>
                <a:cubicBezTo>
                  <a:pt x="1291691" y="-3594"/>
                  <a:pt x="1510253" y="45119"/>
                  <a:pt x="1661423" y="0"/>
                </a:cubicBezTo>
                <a:cubicBezTo>
                  <a:pt x="1812593" y="-45119"/>
                  <a:pt x="1979877" y="18576"/>
                  <a:pt x="2232531" y="0"/>
                </a:cubicBezTo>
                <a:cubicBezTo>
                  <a:pt x="2485185" y="-18576"/>
                  <a:pt x="2560328" y="40823"/>
                  <a:pt x="2673841" y="0"/>
                </a:cubicBezTo>
                <a:cubicBezTo>
                  <a:pt x="2787354" y="-40823"/>
                  <a:pt x="3030055" y="51655"/>
                  <a:pt x="3244949" y="0"/>
                </a:cubicBezTo>
                <a:cubicBezTo>
                  <a:pt x="3589023" y="-6427"/>
                  <a:pt x="3815625" y="353511"/>
                  <a:pt x="3893954" y="649005"/>
                </a:cubicBezTo>
                <a:cubicBezTo>
                  <a:pt x="3921310" y="778215"/>
                  <a:pt x="3859238" y="925910"/>
                  <a:pt x="3893954" y="1144610"/>
                </a:cubicBezTo>
                <a:cubicBezTo>
                  <a:pt x="3928670" y="1363311"/>
                  <a:pt x="3851654" y="1499986"/>
                  <a:pt x="3893954" y="1761235"/>
                </a:cubicBezTo>
                <a:cubicBezTo>
                  <a:pt x="3936254" y="2022485"/>
                  <a:pt x="3881255" y="2076077"/>
                  <a:pt x="3893954" y="2216500"/>
                </a:cubicBezTo>
                <a:cubicBezTo>
                  <a:pt x="3906653" y="2356923"/>
                  <a:pt x="3825883" y="2608205"/>
                  <a:pt x="3893954" y="2873465"/>
                </a:cubicBezTo>
                <a:cubicBezTo>
                  <a:pt x="3962025" y="3138725"/>
                  <a:pt x="3857701" y="3319694"/>
                  <a:pt x="3893954" y="3490090"/>
                </a:cubicBezTo>
                <a:cubicBezTo>
                  <a:pt x="3930207" y="3660487"/>
                  <a:pt x="3846847" y="3747098"/>
                  <a:pt x="3893954" y="3945355"/>
                </a:cubicBezTo>
                <a:cubicBezTo>
                  <a:pt x="3941061" y="4143613"/>
                  <a:pt x="3829648" y="4423877"/>
                  <a:pt x="3893954" y="4683000"/>
                </a:cubicBezTo>
                <a:cubicBezTo>
                  <a:pt x="3804489" y="5052537"/>
                  <a:pt x="3537161" y="5338052"/>
                  <a:pt x="3244949" y="5332005"/>
                </a:cubicBezTo>
                <a:cubicBezTo>
                  <a:pt x="3078196" y="5373396"/>
                  <a:pt x="2915201" y="5315119"/>
                  <a:pt x="2673841" y="5332005"/>
                </a:cubicBezTo>
                <a:cubicBezTo>
                  <a:pt x="2432481" y="5348891"/>
                  <a:pt x="2325091" y="5319841"/>
                  <a:pt x="2206571" y="5332005"/>
                </a:cubicBezTo>
                <a:cubicBezTo>
                  <a:pt x="2088051" y="5344169"/>
                  <a:pt x="1840516" y="5297766"/>
                  <a:pt x="1661423" y="5332005"/>
                </a:cubicBezTo>
                <a:cubicBezTo>
                  <a:pt x="1482330" y="5366244"/>
                  <a:pt x="1313173" y="5281944"/>
                  <a:pt x="1220113" y="5332005"/>
                </a:cubicBezTo>
                <a:cubicBezTo>
                  <a:pt x="1127053" y="5382066"/>
                  <a:pt x="851760" y="5277672"/>
                  <a:pt x="649005" y="5332005"/>
                </a:cubicBezTo>
                <a:cubicBezTo>
                  <a:pt x="265385" y="5297116"/>
                  <a:pt x="55462" y="5054615"/>
                  <a:pt x="0" y="4683000"/>
                </a:cubicBezTo>
                <a:cubicBezTo>
                  <a:pt x="-54294" y="4433905"/>
                  <a:pt x="37191" y="4407308"/>
                  <a:pt x="0" y="4147055"/>
                </a:cubicBezTo>
                <a:cubicBezTo>
                  <a:pt x="-37191" y="3886803"/>
                  <a:pt x="10718" y="3783906"/>
                  <a:pt x="0" y="3490090"/>
                </a:cubicBezTo>
                <a:cubicBezTo>
                  <a:pt x="-10718" y="3196274"/>
                  <a:pt x="19780" y="3174129"/>
                  <a:pt x="0" y="2954145"/>
                </a:cubicBezTo>
                <a:cubicBezTo>
                  <a:pt x="-19780" y="2734161"/>
                  <a:pt x="63586" y="2674363"/>
                  <a:pt x="0" y="2418200"/>
                </a:cubicBezTo>
                <a:cubicBezTo>
                  <a:pt x="-63586" y="2162038"/>
                  <a:pt x="50747" y="2089046"/>
                  <a:pt x="0" y="1962935"/>
                </a:cubicBezTo>
                <a:cubicBezTo>
                  <a:pt x="-50747" y="1836825"/>
                  <a:pt x="37634" y="1681848"/>
                  <a:pt x="0" y="1426990"/>
                </a:cubicBezTo>
                <a:cubicBezTo>
                  <a:pt x="-37634" y="1172133"/>
                  <a:pt x="75713" y="858532"/>
                  <a:pt x="0" y="649005"/>
                </a:cubicBezTo>
                <a:close/>
              </a:path>
              <a:path w="3893954" h="5332005" stroke="0" extrusionOk="0">
                <a:moveTo>
                  <a:pt x="0" y="649005"/>
                </a:moveTo>
                <a:cubicBezTo>
                  <a:pt x="26640" y="305957"/>
                  <a:pt x="343896" y="12448"/>
                  <a:pt x="649005" y="0"/>
                </a:cubicBezTo>
                <a:cubicBezTo>
                  <a:pt x="874156" y="-61455"/>
                  <a:pt x="948293" y="398"/>
                  <a:pt x="1168194" y="0"/>
                </a:cubicBezTo>
                <a:cubicBezTo>
                  <a:pt x="1388095" y="-398"/>
                  <a:pt x="1561211" y="44674"/>
                  <a:pt x="1661423" y="0"/>
                </a:cubicBezTo>
                <a:cubicBezTo>
                  <a:pt x="1761635" y="-44674"/>
                  <a:pt x="2054861" y="26845"/>
                  <a:pt x="2154653" y="0"/>
                </a:cubicBezTo>
                <a:cubicBezTo>
                  <a:pt x="2254445" y="-26845"/>
                  <a:pt x="2462595" y="43710"/>
                  <a:pt x="2647882" y="0"/>
                </a:cubicBezTo>
                <a:cubicBezTo>
                  <a:pt x="2833169" y="-43710"/>
                  <a:pt x="3060329" y="47906"/>
                  <a:pt x="3244949" y="0"/>
                </a:cubicBezTo>
                <a:cubicBezTo>
                  <a:pt x="3624106" y="34851"/>
                  <a:pt x="3905080" y="229696"/>
                  <a:pt x="3893954" y="649005"/>
                </a:cubicBezTo>
                <a:cubicBezTo>
                  <a:pt x="3921287" y="867357"/>
                  <a:pt x="3865474" y="876763"/>
                  <a:pt x="3893954" y="1104270"/>
                </a:cubicBezTo>
                <a:cubicBezTo>
                  <a:pt x="3922434" y="1331777"/>
                  <a:pt x="3869918" y="1453419"/>
                  <a:pt x="3893954" y="1640215"/>
                </a:cubicBezTo>
                <a:cubicBezTo>
                  <a:pt x="3917990" y="1827012"/>
                  <a:pt x="3842632" y="2077142"/>
                  <a:pt x="3893954" y="2256840"/>
                </a:cubicBezTo>
                <a:cubicBezTo>
                  <a:pt x="3945276" y="2436538"/>
                  <a:pt x="3859216" y="2641347"/>
                  <a:pt x="3893954" y="2873465"/>
                </a:cubicBezTo>
                <a:cubicBezTo>
                  <a:pt x="3928692" y="3105583"/>
                  <a:pt x="3879315" y="3298702"/>
                  <a:pt x="3893954" y="3409410"/>
                </a:cubicBezTo>
                <a:cubicBezTo>
                  <a:pt x="3908593" y="3520118"/>
                  <a:pt x="3891079" y="3779459"/>
                  <a:pt x="3893954" y="3945355"/>
                </a:cubicBezTo>
                <a:cubicBezTo>
                  <a:pt x="3896829" y="4111252"/>
                  <a:pt x="3835502" y="4390754"/>
                  <a:pt x="3893954" y="4683000"/>
                </a:cubicBezTo>
                <a:cubicBezTo>
                  <a:pt x="3931702" y="5002225"/>
                  <a:pt x="3577423" y="5371942"/>
                  <a:pt x="3244949" y="5332005"/>
                </a:cubicBezTo>
                <a:cubicBezTo>
                  <a:pt x="3011071" y="5365550"/>
                  <a:pt x="2876259" y="5312408"/>
                  <a:pt x="2699801" y="5332005"/>
                </a:cubicBezTo>
                <a:cubicBezTo>
                  <a:pt x="2523343" y="5351602"/>
                  <a:pt x="2381188" y="5325568"/>
                  <a:pt x="2232531" y="5332005"/>
                </a:cubicBezTo>
                <a:cubicBezTo>
                  <a:pt x="2083874" y="5338442"/>
                  <a:pt x="1943414" y="5276395"/>
                  <a:pt x="1713342" y="5332005"/>
                </a:cubicBezTo>
                <a:cubicBezTo>
                  <a:pt x="1483270" y="5387615"/>
                  <a:pt x="1435317" y="5300246"/>
                  <a:pt x="1168194" y="5332005"/>
                </a:cubicBezTo>
                <a:cubicBezTo>
                  <a:pt x="901071" y="5363764"/>
                  <a:pt x="779178" y="5321379"/>
                  <a:pt x="649005" y="5332005"/>
                </a:cubicBezTo>
                <a:cubicBezTo>
                  <a:pt x="279312" y="5400249"/>
                  <a:pt x="45005" y="5062567"/>
                  <a:pt x="0" y="4683000"/>
                </a:cubicBezTo>
                <a:cubicBezTo>
                  <a:pt x="-35651" y="4453186"/>
                  <a:pt x="20430" y="4287020"/>
                  <a:pt x="0" y="4106715"/>
                </a:cubicBezTo>
                <a:cubicBezTo>
                  <a:pt x="-20430" y="3926410"/>
                  <a:pt x="10622" y="3766735"/>
                  <a:pt x="0" y="3449750"/>
                </a:cubicBezTo>
                <a:cubicBezTo>
                  <a:pt x="-10622" y="3132766"/>
                  <a:pt x="22467" y="3118455"/>
                  <a:pt x="0" y="2913805"/>
                </a:cubicBezTo>
                <a:cubicBezTo>
                  <a:pt x="-22467" y="2709156"/>
                  <a:pt x="70054" y="2553964"/>
                  <a:pt x="0" y="2256840"/>
                </a:cubicBezTo>
                <a:cubicBezTo>
                  <a:pt x="-70054" y="1959716"/>
                  <a:pt x="47148" y="1923289"/>
                  <a:pt x="0" y="1801575"/>
                </a:cubicBezTo>
                <a:cubicBezTo>
                  <a:pt x="-47148" y="1679861"/>
                  <a:pt x="19625" y="1485234"/>
                  <a:pt x="0" y="1346310"/>
                </a:cubicBezTo>
                <a:cubicBezTo>
                  <a:pt x="-19625" y="1207386"/>
                  <a:pt x="68704" y="810190"/>
                  <a:pt x="0" y="649005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4581037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Application Specific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C3376FE-F8C2-48BA-9631-F95D294235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570" y="3406404"/>
            <a:ext cx="1599822" cy="1150557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6FF4662-5C57-4AC1-9893-D3FA1F7B00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3914" y="3064352"/>
            <a:ext cx="1599822" cy="1150557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94C8FBA-DF55-476F-93C3-B227823375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125" y="4172878"/>
            <a:ext cx="1840094" cy="132335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2817596-C2C9-4620-821E-8188534029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632" y="4783824"/>
            <a:ext cx="1840094" cy="132335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57ADE-72CC-414C-90EA-29E8C3A1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Neuromorphic is likely similar to GPUs in degree of specialization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DE8B-97B0-434B-A5C4-B658432F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otham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2A9304-4145-4795-A151-2B5B8AC0722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451BD6E0-9AC4-43A0-9395-10268CAC8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632" y="2229876"/>
            <a:ext cx="1840094" cy="132335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C25B986-1B71-4B1C-BD27-6D701B44D4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875" y="2597572"/>
            <a:ext cx="2000396" cy="14861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9F6E4F5-90F1-474F-BE06-BC104A12BB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35" y="3211222"/>
            <a:ext cx="2000384" cy="148613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E84A38A-48D6-4646-ACE8-FBBDF52F14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110" y="4399741"/>
            <a:ext cx="2142238" cy="159152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597A0916-0A50-4EF3-A8B8-F82B4991C27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987" y="1817733"/>
            <a:ext cx="2956157" cy="216394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EAEBA9D-3213-4B8D-92FE-A90D3AA4F0F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41" y="2861798"/>
            <a:ext cx="2822773" cy="2075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4B9F5-92F0-4624-9152-D5DABCDE8DD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5073" y="4083715"/>
            <a:ext cx="2956157" cy="21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28D5-B48C-41B0-804D-38BEB464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Claim: the major challenge to neuromorphic computing today is the algorithm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1F59-3FA2-B9F5-84DC-9A23293B46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97768" y="1409700"/>
            <a:ext cx="5398931" cy="4610100"/>
          </a:xfrm>
        </p:spPr>
        <p:txBody>
          <a:bodyPr/>
          <a:lstStyle/>
          <a:p>
            <a:r>
              <a:rPr lang="en-US" dirty="0"/>
              <a:t>Identifying neuromorphic advantages today will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Communicate the fundamental value proposition of neuromorphic specific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Compare the scope of neuromorphic impact to alternatives (GPUs, accelerators, etc)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Clarify what aspects of today’s neuromorphic architectures need to be improved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Justify cost of moving to new non-CMOS materials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215A6-B47D-CB6E-AAC9-36C541DAF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653555"/>
            <a:ext cx="2956157" cy="2163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22172-1461-1C69-DB49-B2778B8BC6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286" y="3919537"/>
            <a:ext cx="2956157" cy="21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3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AE16-33A3-4843-B9F2-F99B7ACC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the “can do” from the “should do”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E5A50-5E42-46FB-B23F-C77A5BAF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otham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2A9304-4145-4795-A151-2B5B8AC0722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0A5A8-1995-46C2-AE84-F92E41027C60}"/>
              </a:ext>
            </a:extLst>
          </p:cNvPr>
          <p:cNvSpPr/>
          <p:nvPr/>
        </p:nvSpPr>
        <p:spPr>
          <a:xfrm>
            <a:off x="3990814" y="1371600"/>
            <a:ext cx="3688596" cy="5060197"/>
          </a:xfrm>
          <a:custGeom>
            <a:avLst/>
            <a:gdLst>
              <a:gd name="connsiteX0" fmla="*/ 0 w 3688596"/>
              <a:gd name="connsiteY0" fmla="*/ 614778 h 5060197"/>
              <a:gd name="connsiteX1" fmla="*/ 614778 w 3688596"/>
              <a:gd name="connsiteY1" fmla="*/ 0 h 5060197"/>
              <a:gd name="connsiteX2" fmla="*/ 1106586 w 3688596"/>
              <a:gd name="connsiteY2" fmla="*/ 0 h 5060197"/>
              <a:gd name="connsiteX3" fmla="*/ 1622984 w 3688596"/>
              <a:gd name="connsiteY3" fmla="*/ 0 h 5060197"/>
              <a:gd name="connsiteX4" fmla="*/ 2065612 w 3688596"/>
              <a:gd name="connsiteY4" fmla="*/ 0 h 5060197"/>
              <a:gd name="connsiteX5" fmla="*/ 2582010 w 3688596"/>
              <a:gd name="connsiteY5" fmla="*/ 0 h 5060197"/>
              <a:gd name="connsiteX6" fmla="*/ 3073818 w 3688596"/>
              <a:gd name="connsiteY6" fmla="*/ 0 h 5060197"/>
              <a:gd name="connsiteX7" fmla="*/ 3688596 w 3688596"/>
              <a:gd name="connsiteY7" fmla="*/ 614778 h 5060197"/>
              <a:gd name="connsiteX8" fmla="*/ 3688596 w 3688596"/>
              <a:gd name="connsiteY8" fmla="*/ 1047093 h 5060197"/>
              <a:gd name="connsiteX9" fmla="*/ 3688596 w 3688596"/>
              <a:gd name="connsiteY9" fmla="*/ 1594328 h 5060197"/>
              <a:gd name="connsiteX10" fmla="*/ 3688596 w 3688596"/>
              <a:gd name="connsiteY10" fmla="*/ 2064949 h 5060197"/>
              <a:gd name="connsiteX11" fmla="*/ 3688596 w 3688596"/>
              <a:gd name="connsiteY11" fmla="*/ 2497264 h 5060197"/>
              <a:gd name="connsiteX12" fmla="*/ 3688596 w 3688596"/>
              <a:gd name="connsiteY12" fmla="*/ 2929580 h 5060197"/>
              <a:gd name="connsiteX13" fmla="*/ 3688596 w 3688596"/>
              <a:gd name="connsiteY13" fmla="*/ 3553427 h 5060197"/>
              <a:gd name="connsiteX14" fmla="*/ 3688596 w 3688596"/>
              <a:gd name="connsiteY14" fmla="*/ 4445419 h 5060197"/>
              <a:gd name="connsiteX15" fmla="*/ 3073818 w 3688596"/>
              <a:gd name="connsiteY15" fmla="*/ 5060197 h 5060197"/>
              <a:gd name="connsiteX16" fmla="*/ 2606600 w 3688596"/>
              <a:gd name="connsiteY16" fmla="*/ 5060197 h 5060197"/>
              <a:gd name="connsiteX17" fmla="*/ 2065612 w 3688596"/>
              <a:gd name="connsiteY17" fmla="*/ 5060197 h 5060197"/>
              <a:gd name="connsiteX18" fmla="*/ 1622984 w 3688596"/>
              <a:gd name="connsiteY18" fmla="*/ 5060197 h 5060197"/>
              <a:gd name="connsiteX19" fmla="*/ 1081996 w 3688596"/>
              <a:gd name="connsiteY19" fmla="*/ 5060197 h 5060197"/>
              <a:gd name="connsiteX20" fmla="*/ 614778 w 3688596"/>
              <a:gd name="connsiteY20" fmla="*/ 5060197 h 5060197"/>
              <a:gd name="connsiteX21" fmla="*/ 0 w 3688596"/>
              <a:gd name="connsiteY21" fmla="*/ 4445419 h 5060197"/>
              <a:gd name="connsiteX22" fmla="*/ 0 w 3688596"/>
              <a:gd name="connsiteY22" fmla="*/ 3974797 h 5060197"/>
              <a:gd name="connsiteX23" fmla="*/ 0 w 3688596"/>
              <a:gd name="connsiteY23" fmla="*/ 3389257 h 5060197"/>
              <a:gd name="connsiteX24" fmla="*/ 0 w 3688596"/>
              <a:gd name="connsiteY24" fmla="*/ 2765409 h 5060197"/>
              <a:gd name="connsiteX25" fmla="*/ 0 w 3688596"/>
              <a:gd name="connsiteY25" fmla="*/ 2218175 h 5060197"/>
              <a:gd name="connsiteX26" fmla="*/ 0 w 3688596"/>
              <a:gd name="connsiteY26" fmla="*/ 1747553 h 5060197"/>
              <a:gd name="connsiteX27" fmla="*/ 0 w 3688596"/>
              <a:gd name="connsiteY27" fmla="*/ 1162012 h 5060197"/>
              <a:gd name="connsiteX28" fmla="*/ 0 w 3688596"/>
              <a:gd name="connsiteY28" fmla="*/ 614778 h 506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88596" h="5060197" extrusionOk="0">
                <a:moveTo>
                  <a:pt x="0" y="614778"/>
                </a:moveTo>
                <a:cubicBezTo>
                  <a:pt x="20468" y="361437"/>
                  <a:pt x="277135" y="22855"/>
                  <a:pt x="614778" y="0"/>
                </a:cubicBezTo>
                <a:cubicBezTo>
                  <a:pt x="799536" y="-13810"/>
                  <a:pt x="906531" y="23157"/>
                  <a:pt x="1106586" y="0"/>
                </a:cubicBezTo>
                <a:cubicBezTo>
                  <a:pt x="1306641" y="-23157"/>
                  <a:pt x="1417920" y="54396"/>
                  <a:pt x="1622984" y="0"/>
                </a:cubicBezTo>
                <a:cubicBezTo>
                  <a:pt x="1828048" y="-54396"/>
                  <a:pt x="1901285" y="29462"/>
                  <a:pt x="2065612" y="0"/>
                </a:cubicBezTo>
                <a:cubicBezTo>
                  <a:pt x="2229939" y="-29462"/>
                  <a:pt x="2336229" y="22427"/>
                  <a:pt x="2582010" y="0"/>
                </a:cubicBezTo>
                <a:cubicBezTo>
                  <a:pt x="2827791" y="-22427"/>
                  <a:pt x="2867929" y="38113"/>
                  <a:pt x="3073818" y="0"/>
                </a:cubicBezTo>
                <a:cubicBezTo>
                  <a:pt x="3360075" y="-32519"/>
                  <a:pt x="3674319" y="277243"/>
                  <a:pt x="3688596" y="614778"/>
                </a:cubicBezTo>
                <a:cubicBezTo>
                  <a:pt x="3688674" y="748808"/>
                  <a:pt x="3659924" y="907533"/>
                  <a:pt x="3688596" y="1047093"/>
                </a:cubicBezTo>
                <a:cubicBezTo>
                  <a:pt x="3717268" y="1186653"/>
                  <a:pt x="3638429" y="1324712"/>
                  <a:pt x="3688596" y="1594328"/>
                </a:cubicBezTo>
                <a:cubicBezTo>
                  <a:pt x="3738763" y="1863945"/>
                  <a:pt x="3679871" y="1893340"/>
                  <a:pt x="3688596" y="2064949"/>
                </a:cubicBezTo>
                <a:cubicBezTo>
                  <a:pt x="3697321" y="2236558"/>
                  <a:pt x="3656699" y="2357066"/>
                  <a:pt x="3688596" y="2497264"/>
                </a:cubicBezTo>
                <a:cubicBezTo>
                  <a:pt x="3720493" y="2637463"/>
                  <a:pt x="3679521" y="2771115"/>
                  <a:pt x="3688596" y="2929580"/>
                </a:cubicBezTo>
                <a:cubicBezTo>
                  <a:pt x="3697671" y="3088045"/>
                  <a:pt x="3630597" y="3291409"/>
                  <a:pt x="3688596" y="3553427"/>
                </a:cubicBezTo>
                <a:cubicBezTo>
                  <a:pt x="3746595" y="3815445"/>
                  <a:pt x="3625081" y="4209487"/>
                  <a:pt x="3688596" y="4445419"/>
                </a:cubicBezTo>
                <a:cubicBezTo>
                  <a:pt x="3682712" y="4797376"/>
                  <a:pt x="3438921" y="4997007"/>
                  <a:pt x="3073818" y="5060197"/>
                </a:cubicBezTo>
                <a:cubicBezTo>
                  <a:pt x="2878716" y="5061819"/>
                  <a:pt x="2776972" y="5046071"/>
                  <a:pt x="2606600" y="5060197"/>
                </a:cubicBezTo>
                <a:cubicBezTo>
                  <a:pt x="2436228" y="5074323"/>
                  <a:pt x="2334528" y="5003604"/>
                  <a:pt x="2065612" y="5060197"/>
                </a:cubicBezTo>
                <a:cubicBezTo>
                  <a:pt x="1796696" y="5116790"/>
                  <a:pt x="1820087" y="5043982"/>
                  <a:pt x="1622984" y="5060197"/>
                </a:cubicBezTo>
                <a:cubicBezTo>
                  <a:pt x="1425881" y="5076412"/>
                  <a:pt x="1349135" y="5053728"/>
                  <a:pt x="1081996" y="5060197"/>
                </a:cubicBezTo>
                <a:cubicBezTo>
                  <a:pt x="814857" y="5066666"/>
                  <a:pt x="713041" y="5033364"/>
                  <a:pt x="614778" y="5060197"/>
                </a:cubicBezTo>
                <a:cubicBezTo>
                  <a:pt x="350155" y="5075987"/>
                  <a:pt x="30213" y="4765491"/>
                  <a:pt x="0" y="4445419"/>
                </a:cubicBezTo>
                <a:cubicBezTo>
                  <a:pt x="-51702" y="4254968"/>
                  <a:pt x="13801" y="4173674"/>
                  <a:pt x="0" y="3974797"/>
                </a:cubicBezTo>
                <a:cubicBezTo>
                  <a:pt x="-13801" y="3775920"/>
                  <a:pt x="63711" y="3596554"/>
                  <a:pt x="0" y="3389257"/>
                </a:cubicBezTo>
                <a:cubicBezTo>
                  <a:pt x="-63711" y="3181960"/>
                  <a:pt x="2332" y="3060121"/>
                  <a:pt x="0" y="2765409"/>
                </a:cubicBezTo>
                <a:cubicBezTo>
                  <a:pt x="-2332" y="2470697"/>
                  <a:pt x="41689" y="2428180"/>
                  <a:pt x="0" y="2218175"/>
                </a:cubicBezTo>
                <a:cubicBezTo>
                  <a:pt x="-41689" y="2008170"/>
                  <a:pt x="54971" y="1872843"/>
                  <a:pt x="0" y="1747553"/>
                </a:cubicBezTo>
                <a:cubicBezTo>
                  <a:pt x="-54971" y="1622263"/>
                  <a:pt x="31985" y="1296194"/>
                  <a:pt x="0" y="1162012"/>
                </a:cubicBezTo>
                <a:cubicBezTo>
                  <a:pt x="-31985" y="1027830"/>
                  <a:pt x="30035" y="737953"/>
                  <a:pt x="0" y="614778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617311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Possibly good on NMC, but there may be alternatives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Deep learning / conventional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Parallel data processing (background and change detection, convolutions,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Linear algebra (MVM, cross-correlations, L1-norm,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Classic machine learning (SVMs, k-nearest neighbors, clustering)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3AA79E-90DA-45E1-AA5A-8097F0B93FE1}"/>
              </a:ext>
            </a:extLst>
          </p:cNvPr>
          <p:cNvSpPr/>
          <p:nvPr/>
        </p:nvSpPr>
        <p:spPr>
          <a:xfrm>
            <a:off x="151110" y="1371600"/>
            <a:ext cx="3688596" cy="5060197"/>
          </a:xfrm>
          <a:custGeom>
            <a:avLst/>
            <a:gdLst>
              <a:gd name="connsiteX0" fmla="*/ 0 w 3688596"/>
              <a:gd name="connsiteY0" fmla="*/ 614778 h 5060197"/>
              <a:gd name="connsiteX1" fmla="*/ 614778 w 3688596"/>
              <a:gd name="connsiteY1" fmla="*/ 0 h 5060197"/>
              <a:gd name="connsiteX2" fmla="*/ 1106586 w 3688596"/>
              <a:gd name="connsiteY2" fmla="*/ 0 h 5060197"/>
              <a:gd name="connsiteX3" fmla="*/ 1647575 w 3688596"/>
              <a:gd name="connsiteY3" fmla="*/ 0 h 5060197"/>
              <a:gd name="connsiteX4" fmla="*/ 2114792 w 3688596"/>
              <a:gd name="connsiteY4" fmla="*/ 0 h 5060197"/>
              <a:gd name="connsiteX5" fmla="*/ 3073818 w 3688596"/>
              <a:gd name="connsiteY5" fmla="*/ 0 h 5060197"/>
              <a:gd name="connsiteX6" fmla="*/ 3688596 w 3688596"/>
              <a:gd name="connsiteY6" fmla="*/ 614778 h 5060197"/>
              <a:gd name="connsiteX7" fmla="*/ 3688596 w 3688596"/>
              <a:gd name="connsiteY7" fmla="*/ 1123706 h 5060197"/>
              <a:gd name="connsiteX8" fmla="*/ 3688596 w 3688596"/>
              <a:gd name="connsiteY8" fmla="*/ 1632634 h 5060197"/>
              <a:gd name="connsiteX9" fmla="*/ 3688596 w 3688596"/>
              <a:gd name="connsiteY9" fmla="*/ 2179868 h 5060197"/>
              <a:gd name="connsiteX10" fmla="*/ 3688596 w 3688596"/>
              <a:gd name="connsiteY10" fmla="*/ 2688796 h 5060197"/>
              <a:gd name="connsiteX11" fmla="*/ 3688596 w 3688596"/>
              <a:gd name="connsiteY11" fmla="*/ 3236031 h 5060197"/>
              <a:gd name="connsiteX12" fmla="*/ 3688596 w 3688596"/>
              <a:gd name="connsiteY12" fmla="*/ 3744959 h 5060197"/>
              <a:gd name="connsiteX13" fmla="*/ 3688596 w 3688596"/>
              <a:gd name="connsiteY13" fmla="*/ 4445419 h 5060197"/>
              <a:gd name="connsiteX14" fmla="*/ 3073818 w 3688596"/>
              <a:gd name="connsiteY14" fmla="*/ 5060197 h 5060197"/>
              <a:gd name="connsiteX15" fmla="*/ 2631191 w 3688596"/>
              <a:gd name="connsiteY15" fmla="*/ 5060197 h 5060197"/>
              <a:gd name="connsiteX16" fmla="*/ 2114792 w 3688596"/>
              <a:gd name="connsiteY16" fmla="*/ 5060197 h 5060197"/>
              <a:gd name="connsiteX17" fmla="*/ 1672165 w 3688596"/>
              <a:gd name="connsiteY17" fmla="*/ 5060197 h 5060197"/>
              <a:gd name="connsiteX18" fmla="*/ 1155767 w 3688596"/>
              <a:gd name="connsiteY18" fmla="*/ 5060197 h 5060197"/>
              <a:gd name="connsiteX19" fmla="*/ 614778 w 3688596"/>
              <a:gd name="connsiteY19" fmla="*/ 5060197 h 5060197"/>
              <a:gd name="connsiteX20" fmla="*/ 0 w 3688596"/>
              <a:gd name="connsiteY20" fmla="*/ 4445419 h 5060197"/>
              <a:gd name="connsiteX21" fmla="*/ 0 w 3688596"/>
              <a:gd name="connsiteY21" fmla="*/ 3859878 h 5060197"/>
              <a:gd name="connsiteX22" fmla="*/ 0 w 3688596"/>
              <a:gd name="connsiteY22" fmla="*/ 3274337 h 5060197"/>
              <a:gd name="connsiteX23" fmla="*/ 0 w 3688596"/>
              <a:gd name="connsiteY23" fmla="*/ 2727103 h 5060197"/>
              <a:gd name="connsiteX24" fmla="*/ 0 w 3688596"/>
              <a:gd name="connsiteY24" fmla="*/ 2103256 h 5060197"/>
              <a:gd name="connsiteX25" fmla="*/ 0 w 3688596"/>
              <a:gd name="connsiteY25" fmla="*/ 1632634 h 5060197"/>
              <a:gd name="connsiteX26" fmla="*/ 0 w 3688596"/>
              <a:gd name="connsiteY26" fmla="*/ 1123706 h 5060197"/>
              <a:gd name="connsiteX27" fmla="*/ 0 w 3688596"/>
              <a:gd name="connsiteY27" fmla="*/ 614778 h 506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88596" h="5060197" fill="none" extrusionOk="0">
                <a:moveTo>
                  <a:pt x="0" y="614778"/>
                </a:moveTo>
                <a:cubicBezTo>
                  <a:pt x="7039" y="269651"/>
                  <a:pt x="362775" y="-806"/>
                  <a:pt x="614778" y="0"/>
                </a:cubicBezTo>
                <a:cubicBezTo>
                  <a:pt x="849912" y="-53855"/>
                  <a:pt x="968538" y="12391"/>
                  <a:pt x="1106586" y="0"/>
                </a:cubicBezTo>
                <a:cubicBezTo>
                  <a:pt x="1244634" y="-12391"/>
                  <a:pt x="1461125" y="26358"/>
                  <a:pt x="1647575" y="0"/>
                </a:cubicBezTo>
                <a:cubicBezTo>
                  <a:pt x="1834025" y="-26358"/>
                  <a:pt x="1897619" y="51906"/>
                  <a:pt x="2114792" y="0"/>
                </a:cubicBezTo>
                <a:cubicBezTo>
                  <a:pt x="2331965" y="-51906"/>
                  <a:pt x="2739580" y="31746"/>
                  <a:pt x="3073818" y="0"/>
                </a:cubicBezTo>
                <a:cubicBezTo>
                  <a:pt x="3481281" y="-54536"/>
                  <a:pt x="3649220" y="259287"/>
                  <a:pt x="3688596" y="614778"/>
                </a:cubicBezTo>
                <a:cubicBezTo>
                  <a:pt x="3706176" y="759021"/>
                  <a:pt x="3659313" y="885456"/>
                  <a:pt x="3688596" y="1123706"/>
                </a:cubicBezTo>
                <a:cubicBezTo>
                  <a:pt x="3717879" y="1361956"/>
                  <a:pt x="3645904" y="1401207"/>
                  <a:pt x="3688596" y="1632634"/>
                </a:cubicBezTo>
                <a:cubicBezTo>
                  <a:pt x="3731288" y="1864061"/>
                  <a:pt x="3670453" y="1971495"/>
                  <a:pt x="3688596" y="2179868"/>
                </a:cubicBezTo>
                <a:cubicBezTo>
                  <a:pt x="3706739" y="2388241"/>
                  <a:pt x="3628599" y="2583935"/>
                  <a:pt x="3688596" y="2688796"/>
                </a:cubicBezTo>
                <a:cubicBezTo>
                  <a:pt x="3748593" y="2793657"/>
                  <a:pt x="3652907" y="3030662"/>
                  <a:pt x="3688596" y="3236031"/>
                </a:cubicBezTo>
                <a:cubicBezTo>
                  <a:pt x="3724285" y="3441400"/>
                  <a:pt x="3669902" y="3632427"/>
                  <a:pt x="3688596" y="3744959"/>
                </a:cubicBezTo>
                <a:cubicBezTo>
                  <a:pt x="3707290" y="3857491"/>
                  <a:pt x="3672552" y="4280532"/>
                  <a:pt x="3688596" y="4445419"/>
                </a:cubicBezTo>
                <a:cubicBezTo>
                  <a:pt x="3691416" y="4776198"/>
                  <a:pt x="3419161" y="5052781"/>
                  <a:pt x="3073818" y="5060197"/>
                </a:cubicBezTo>
                <a:cubicBezTo>
                  <a:pt x="2922922" y="5065143"/>
                  <a:pt x="2755465" y="5042416"/>
                  <a:pt x="2631191" y="5060197"/>
                </a:cubicBezTo>
                <a:cubicBezTo>
                  <a:pt x="2506917" y="5077978"/>
                  <a:pt x="2229085" y="4998847"/>
                  <a:pt x="2114792" y="5060197"/>
                </a:cubicBezTo>
                <a:cubicBezTo>
                  <a:pt x="2000499" y="5121547"/>
                  <a:pt x="1773293" y="5049315"/>
                  <a:pt x="1672165" y="5060197"/>
                </a:cubicBezTo>
                <a:cubicBezTo>
                  <a:pt x="1571037" y="5071079"/>
                  <a:pt x="1371923" y="5016289"/>
                  <a:pt x="1155767" y="5060197"/>
                </a:cubicBezTo>
                <a:cubicBezTo>
                  <a:pt x="939611" y="5104105"/>
                  <a:pt x="787807" y="5044107"/>
                  <a:pt x="614778" y="5060197"/>
                </a:cubicBezTo>
                <a:cubicBezTo>
                  <a:pt x="296019" y="5068948"/>
                  <a:pt x="-49185" y="4794670"/>
                  <a:pt x="0" y="4445419"/>
                </a:cubicBezTo>
                <a:cubicBezTo>
                  <a:pt x="-52735" y="4267348"/>
                  <a:pt x="7084" y="4022242"/>
                  <a:pt x="0" y="3859878"/>
                </a:cubicBezTo>
                <a:cubicBezTo>
                  <a:pt x="-7084" y="3697514"/>
                  <a:pt x="27009" y="3408952"/>
                  <a:pt x="0" y="3274337"/>
                </a:cubicBezTo>
                <a:cubicBezTo>
                  <a:pt x="-27009" y="3139722"/>
                  <a:pt x="1511" y="2879899"/>
                  <a:pt x="0" y="2727103"/>
                </a:cubicBezTo>
                <a:cubicBezTo>
                  <a:pt x="-1511" y="2574307"/>
                  <a:pt x="47881" y="2269213"/>
                  <a:pt x="0" y="2103256"/>
                </a:cubicBezTo>
                <a:cubicBezTo>
                  <a:pt x="-47881" y="1937299"/>
                  <a:pt x="13915" y="1742468"/>
                  <a:pt x="0" y="1632634"/>
                </a:cubicBezTo>
                <a:cubicBezTo>
                  <a:pt x="-13915" y="1522800"/>
                  <a:pt x="24760" y="1291784"/>
                  <a:pt x="0" y="1123706"/>
                </a:cubicBezTo>
                <a:cubicBezTo>
                  <a:pt x="-24760" y="955628"/>
                  <a:pt x="8491" y="844928"/>
                  <a:pt x="0" y="614778"/>
                </a:cubicBezTo>
                <a:close/>
              </a:path>
              <a:path w="3688596" h="5060197" stroke="0" extrusionOk="0">
                <a:moveTo>
                  <a:pt x="0" y="614778"/>
                </a:moveTo>
                <a:cubicBezTo>
                  <a:pt x="20468" y="361437"/>
                  <a:pt x="277135" y="22855"/>
                  <a:pt x="614778" y="0"/>
                </a:cubicBezTo>
                <a:cubicBezTo>
                  <a:pt x="799536" y="-13810"/>
                  <a:pt x="906531" y="23157"/>
                  <a:pt x="1106586" y="0"/>
                </a:cubicBezTo>
                <a:cubicBezTo>
                  <a:pt x="1306641" y="-23157"/>
                  <a:pt x="1417920" y="54396"/>
                  <a:pt x="1622984" y="0"/>
                </a:cubicBezTo>
                <a:cubicBezTo>
                  <a:pt x="1828048" y="-54396"/>
                  <a:pt x="1901285" y="29462"/>
                  <a:pt x="2065612" y="0"/>
                </a:cubicBezTo>
                <a:cubicBezTo>
                  <a:pt x="2229939" y="-29462"/>
                  <a:pt x="2336229" y="22427"/>
                  <a:pt x="2582010" y="0"/>
                </a:cubicBezTo>
                <a:cubicBezTo>
                  <a:pt x="2827791" y="-22427"/>
                  <a:pt x="2867929" y="38113"/>
                  <a:pt x="3073818" y="0"/>
                </a:cubicBezTo>
                <a:cubicBezTo>
                  <a:pt x="3360075" y="-32519"/>
                  <a:pt x="3674319" y="277243"/>
                  <a:pt x="3688596" y="614778"/>
                </a:cubicBezTo>
                <a:cubicBezTo>
                  <a:pt x="3688674" y="748808"/>
                  <a:pt x="3659924" y="907533"/>
                  <a:pt x="3688596" y="1047093"/>
                </a:cubicBezTo>
                <a:cubicBezTo>
                  <a:pt x="3717268" y="1186653"/>
                  <a:pt x="3638429" y="1324712"/>
                  <a:pt x="3688596" y="1594328"/>
                </a:cubicBezTo>
                <a:cubicBezTo>
                  <a:pt x="3738763" y="1863945"/>
                  <a:pt x="3679871" y="1893340"/>
                  <a:pt x="3688596" y="2064949"/>
                </a:cubicBezTo>
                <a:cubicBezTo>
                  <a:pt x="3697321" y="2236558"/>
                  <a:pt x="3656699" y="2357066"/>
                  <a:pt x="3688596" y="2497264"/>
                </a:cubicBezTo>
                <a:cubicBezTo>
                  <a:pt x="3720493" y="2637463"/>
                  <a:pt x="3679521" y="2771115"/>
                  <a:pt x="3688596" y="2929580"/>
                </a:cubicBezTo>
                <a:cubicBezTo>
                  <a:pt x="3697671" y="3088045"/>
                  <a:pt x="3630597" y="3291409"/>
                  <a:pt x="3688596" y="3553427"/>
                </a:cubicBezTo>
                <a:cubicBezTo>
                  <a:pt x="3746595" y="3815445"/>
                  <a:pt x="3625081" y="4209487"/>
                  <a:pt x="3688596" y="4445419"/>
                </a:cubicBezTo>
                <a:cubicBezTo>
                  <a:pt x="3682712" y="4797376"/>
                  <a:pt x="3438921" y="4997007"/>
                  <a:pt x="3073818" y="5060197"/>
                </a:cubicBezTo>
                <a:cubicBezTo>
                  <a:pt x="2878716" y="5061819"/>
                  <a:pt x="2776972" y="5046071"/>
                  <a:pt x="2606600" y="5060197"/>
                </a:cubicBezTo>
                <a:cubicBezTo>
                  <a:pt x="2436228" y="5074323"/>
                  <a:pt x="2334528" y="5003604"/>
                  <a:pt x="2065612" y="5060197"/>
                </a:cubicBezTo>
                <a:cubicBezTo>
                  <a:pt x="1796696" y="5116790"/>
                  <a:pt x="1820087" y="5043982"/>
                  <a:pt x="1622984" y="5060197"/>
                </a:cubicBezTo>
                <a:cubicBezTo>
                  <a:pt x="1425881" y="5076412"/>
                  <a:pt x="1349135" y="5053728"/>
                  <a:pt x="1081996" y="5060197"/>
                </a:cubicBezTo>
                <a:cubicBezTo>
                  <a:pt x="814857" y="5066666"/>
                  <a:pt x="713041" y="5033364"/>
                  <a:pt x="614778" y="5060197"/>
                </a:cubicBezTo>
                <a:cubicBezTo>
                  <a:pt x="350155" y="5075987"/>
                  <a:pt x="30213" y="4765491"/>
                  <a:pt x="0" y="4445419"/>
                </a:cubicBezTo>
                <a:cubicBezTo>
                  <a:pt x="-51702" y="4254968"/>
                  <a:pt x="13801" y="4173674"/>
                  <a:pt x="0" y="3974797"/>
                </a:cubicBezTo>
                <a:cubicBezTo>
                  <a:pt x="-13801" y="3775920"/>
                  <a:pt x="63711" y="3596554"/>
                  <a:pt x="0" y="3389257"/>
                </a:cubicBezTo>
                <a:cubicBezTo>
                  <a:pt x="-63711" y="3181960"/>
                  <a:pt x="2332" y="3060121"/>
                  <a:pt x="0" y="2765409"/>
                </a:cubicBezTo>
                <a:cubicBezTo>
                  <a:pt x="-2332" y="2470697"/>
                  <a:pt x="41689" y="2428180"/>
                  <a:pt x="0" y="2218175"/>
                </a:cubicBezTo>
                <a:cubicBezTo>
                  <a:pt x="-41689" y="2008170"/>
                  <a:pt x="54971" y="1872843"/>
                  <a:pt x="0" y="1747553"/>
                </a:cubicBezTo>
                <a:cubicBezTo>
                  <a:pt x="-54971" y="1622263"/>
                  <a:pt x="31985" y="1296194"/>
                  <a:pt x="0" y="1162012"/>
                </a:cubicBezTo>
                <a:cubicBezTo>
                  <a:pt x="-31985" y="1027830"/>
                  <a:pt x="30035" y="737953"/>
                  <a:pt x="0" y="61477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617311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 implement on NMC, but only to avoid I/O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Arithmetic (adding, subtraction, multiplication,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conversions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17B731-082E-4F68-9F6A-58D535FAFC2E}"/>
              </a:ext>
            </a:extLst>
          </p:cNvPr>
          <p:cNvSpPr/>
          <p:nvPr/>
        </p:nvSpPr>
        <p:spPr>
          <a:xfrm>
            <a:off x="7830518" y="1371600"/>
            <a:ext cx="3688596" cy="5060197"/>
          </a:xfrm>
          <a:custGeom>
            <a:avLst/>
            <a:gdLst>
              <a:gd name="connsiteX0" fmla="*/ 0 w 3688596"/>
              <a:gd name="connsiteY0" fmla="*/ 614778 h 5060197"/>
              <a:gd name="connsiteX1" fmla="*/ 614778 w 3688596"/>
              <a:gd name="connsiteY1" fmla="*/ 0 h 5060197"/>
              <a:gd name="connsiteX2" fmla="*/ 1106586 w 3688596"/>
              <a:gd name="connsiteY2" fmla="*/ 0 h 5060197"/>
              <a:gd name="connsiteX3" fmla="*/ 1622984 w 3688596"/>
              <a:gd name="connsiteY3" fmla="*/ 0 h 5060197"/>
              <a:gd name="connsiteX4" fmla="*/ 2065612 w 3688596"/>
              <a:gd name="connsiteY4" fmla="*/ 0 h 5060197"/>
              <a:gd name="connsiteX5" fmla="*/ 2582010 w 3688596"/>
              <a:gd name="connsiteY5" fmla="*/ 0 h 5060197"/>
              <a:gd name="connsiteX6" fmla="*/ 3073818 w 3688596"/>
              <a:gd name="connsiteY6" fmla="*/ 0 h 5060197"/>
              <a:gd name="connsiteX7" fmla="*/ 3688596 w 3688596"/>
              <a:gd name="connsiteY7" fmla="*/ 614778 h 5060197"/>
              <a:gd name="connsiteX8" fmla="*/ 3688596 w 3688596"/>
              <a:gd name="connsiteY8" fmla="*/ 1047093 h 5060197"/>
              <a:gd name="connsiteX9" fmla="*/ 3688596 w 3688596"/>
              <a:gd name="connsiteY9" fmla="*/ 1594328 h 5060197"/>
              <a:gd name="connsiteX10" fmla="*/ 3688596 w 3688596"/>
              <a:gd name="connsiteY10" fmla="*/ 2064949 h 5060197"/>
              <a:gd name="connsiteX11" fmla="*/ 3688596 w 3688596"/>
              <a:gd name="connsiteY11" fmla="*/ 2497264 h 5060197"/>
              <a:gd name="connsiteX12" fmla="*/ 3688596 w 3688596"/>
              <a:gd name="connsiteY12" fmla="*/ 2929580 h 5060197"/>
              <a:gd name="connsiteX13" fmla="*/ 3688596 w 3688596"/>
              <a:gd name="connsiteY13" fmla="*/ 3553427 h 5060197"/>
              <a:gd name="connsiteX14" fmla="*/ 3688596 w 3688596"/>
              <a:gd name="connsiteY14" fmla="*/ 4445419 h 5060197"/>
              <a:gd name="connsiteX15" fmla="*/ 3073818 w 3688596"/>
              <a:gd name="connsiteY15" fmla="*/ 5060197 h 5060197"/>
              <a:gd name="connsiteX16" fmla="*/ 2606600 w 3688596"/>
              <a:gd name="connsiteY16" fmla="*/ 5060197 h 5060197"/>
              <a:gd name="connsiteX17" fmla="*/ 2065612 w 3688596"/>
              <a:gd name="connsiteY17" fmla="*/ 5060197 h 5060197"/>
              <a:gd name="connsiteX18" fmla="*/ 1622984 w 3688596"/>
              <a:gd name="connsiteY18" fmla="*/ 5060197 h 5060197"/>
              <a:gd name="connsiteX19" fmla="*/ 1081996 w 3688596"/>
              <a:gd name="connsiteY19" fmla="*/ 5060197 h 5060197"/>
              <a:gd name="connsiteX20" fmla="*/ 614778 w 3688596"/>
              <a:gd name="connsiteY20" fmla="*/ 5060197 h 5060197"/>
              <a:gd name="connsiteX21" fmla="*/ 0 w 3688596"/>
              <a:gd name="connsiteY21" fmla="*/ 4445419 h 5060197"/>
              <a:gd name="connsiteX22" fmla="*/ 0 w 3688596"/>
              <a:gd name="connsiteY22" fmla="*/ 3974797 h 5060197"/>
              <a:gd name="connsiteX23" fmla="*/ 0 w 3688596"/>
              <a:gd name="connsiteY23" fmla="*/ 3389257 h 5060197"/>
              <a:gd name="connsiteX24" fmla="*/ 0 w 3688596"/>
              <a:gd name="connsiteY24" fmla="*/ 2765409 h 5060197"/>
              <a:gd name="connsiteX25" fmla="*/ 0 w 3688596"/>
              <a:gd name="connsiteY25" fmla="*/ 2218175 h 5060197"/>
              <a:gd name="connsiteX26" fmla="*/ 0 w 3688596"/>
              <a:gd name="connsiteY26" fmla="*/ 1747553 h 5060197"/>
              <a:gd name="connsiteX27" fmla="*/ 0 w 3688596"/>
              <a:gd name="connsiteY27" fmla="*/ 1162012 h 5060197"/>
              <a:gd name="connsiteX28" fmla="*/ 0 w 3688596"/>
              <a:gd name="connsiteY28" fmla="*/ 614778 h 506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688596" h="5060197" extrusionOk="0">
                <a:moveTo>
                  <a:pt x="0" y="614778"/>
                </a:moveTo>
                <a:cubicBezTo>
                  <a:pt x="20468" y="361437"/>
                  <a:pt x="277135" y="22855"/>
                  <a:pt x="614778" y="0"/>
                </a:cubicBezTo>
                <a:cubicBezTo>
                  <a:pt x="799536" y="-13810"/>
                  <a:pt x="906531" y="23157"/>
                  <a:pt x="1106586" y="0"/>
                </a:cubicBezTo>
                <a:cubicBezTo>
                  <a:pt x="1306641" y="-23157"/>
                  <a:pt x="1417920" y="54396"/>
                  <a:pt x="1622984" y="0"/>
                </a:cubicBezTo>
                <a:cubicBezTo>
                  <a:pt x="1828048" y="-54396"/>
                  <a:pt x="1901285" y="29462"/>
                  <a:pt x="2065612" y="0"/>
                </a:cubicBezTo>
                <a:cubicBezTo>
                  <a:pt x="2229939" y="-29462"/>
                  <a:pt x="2336229" y="22427"/>
                  <a:pt x="2582010" y="0"/>
                </a:cubicBezTo>
                <a:cubicBezTo>
                  <a:pt x="2827791" y="-22427"/>
                  <a:pt x="2867929" y="38113"/>
                  <a:pt x="3073818" y="0"/>
                </a:cubicBezTo>
                <a:cubicBezTo>
                  <a:pt x="3360075" y="-32519"/>
                  <a:pt x="3674319" y="277243"/>
                  <a:pt x="3688596" y="614778"/>
                </a:cubicBezTo>
                <a:cubicBezTo>
                  <a:pt x="3688674" y="748808"/>
                  <a:pt x="3659924" y="907533"/>
                  <a:pt x="3688596" y="1047093"/>
                </a:cubicBezTo>
                <a:cubicBezTo>
                  <a:pt x="3717268" y="1186653"/>
                  <a:pt x="3638429" y="1324712"/>
                  <a:pt x="3688596" y="1594328"/>
                </a:cubicBezTo>
                <a:cubicBezTo>
                  <a:pt x="3738763" y="1863945"/>
                  <a:pt x="3679871" y="1893340"/>
                  <a:pt x="3688596" y="2064949"/>
                </a:cubicBezTo>
                <a:cubicBezTo>
                  <a:pt x="3697321" y="2236558"/>
                  <a:pt x="3656699" y="2357066"/>
                  <a:pt x="3688596" y="2497264"/>
                </a:cubicBezTo>
                <a:cubicBezTo>
                  <a:pt x="3720493" y="2637463"/>
                  <a:pt x="3679521" y="2771115"/>
                  <a:pt x="3688596" y="2929580"/>
                </a:cubicBezTo>
                <a:cubicBezTo>
                  <a:pt x="3697671" y="3088045"/>
                  <a:pt x="3630597" y="3291409"/>
                  <a:pt x="3688596" y="3553427"/>
                </a:cubicBezTo>
                <a:cubicBezTo>
                  <a:pt x="3746595" y="3815445"/>
                  <a:pt x="3625081" y="4209487"/>
                  <a:pt x="3688596" y="4445419"/>
                </a:cubicBezTo>
                <a:cubicBezTo>
                  <a:pt x="3682712" y="4797376"/>
                  <a:pt x="3438921" y="4997007"/>
                  <a:pt x="3073818" y="5060197"/>
                </a:cubicBezTo>
                <a:cubicBezTo>
                  <a:pt x="2878716" y="5061819"/>
                  <a:pt x="2776972" y="5046071"/>
                  <a:pt x="2606600" y="5060197"/>
                </a:cubicBezTo>
                <a:cubicBezTo>
                  <a:pt x="2436228" y="5074323"/>
                  <a:pt x="2334528" y="5003604"/>
                  <a:pt x="2065612" y="5060197"/>
                </a:cubicBezTo>
                <a:cubicBezTo>
                  <a:pt x="1796696" y="5116790"/>
                  <a:pt x="1820087" y="5043982"/>
                  <a:pt x="1622984" y="5060197"/>
                </a:cubicBezTo>
                <a:cubicBezTo>
                  <a:pt x="1425881" y="5076412"/>
                  <a:pt x="1349135" y="5053728"/>
                  <a:pt x="1081996" y="5060197"/>
                </a:cubicBezTo>
                <a:cubicBezTo>
                  <a:pt x="814857" y="5066666"/>
                  <a:pt x="713041" y="5033364"/>
                  <a:pt x="614778" y="5060197"/>
                </a:cubicBezTo>
                <a:cubicBezTo>
                  <a:pt x="350155" y="5075987"/>
                  <a:pt x="30213" y="4765491"/>
                  <a:pt x="0" y="4445419"/>
                </a:cubicBezTo>
                <a:cubicBezTo>
                  <a:pt x="-51702" y="4254968"/>
                  <a:pt x="13801" y="4173674"/>
                  <a:pt x="0" y="3974797"/>
                </a:cubicBezTo>
                <a:cubicBezTo>
                  <a:pt x="-13801" y="3775920"/>
                  <a:pt x="63711" y="3596554"/>
                  <a:pt x="0" y="3389257"/>
                </a:cubicBezTo>
                <a:cubicBezTo>
                  <a:pt x="-63711" y="3181960"/>
                  <a:pt x="2332" y="3060121"/>
                  <a:pt x="0" y="2765409"/>
                </a:cubicBezTo>
                <a:cubicBezTo>
                  <a:pt x="-2332" y="2470697"/>
                  <a:pt x="41689" y="2428180"/>
                  <a:pt x="0" y="2218175"/>
                </a:cubicBezTo>
                <a:cubicBezTo>
                  <a:pt x="-41689" y="2008170"/>
                  <a:pt x="54971" y="1872843"/>
                  <a:pt x="0" y="1747553"/>
                </a:cubicBezTo>
                <a:cubicBezTo>
                  <a:pt x="-54971" y="1622263"/>
                  <a:pt x="31985" y="1296194"/>
                  <a:pt x="0" y="1162012"/>
                </a:cubicBezTo>
                <a:cubicBezTo>
                  <a:pt x="-31985" y="1027830"/>
                  <a:pt x="30035" y="737953"/>
                  <a:pt x="0" y="614778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6173113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Should implement on NMC once systems reach scale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Algorithms the brain actually uses (* </a:t>
            </a:r>
            <a:r>
              <a:rPr lang="en-US" sz="1600" b="1" i="1" dirty="0">
                <a:solidFill>
                  <a:schemeClr val="accent4">
                    <a:lumMod val="75000"/>
                  </a:schemeClr>
                </a:solidFill>
              </a:rPr>
              <a:t>we don’t have these yet…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Random walks / Discrete Time Monte Carlo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Some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Graph Algorithms (Dynamic programming,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Djikstra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, triangle counting,  graph cut,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etc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Some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15367-4B14-430F-A77C-699DABF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268" y="4912341"/>
            <a:ext cx="2489160" cy="1821963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747A1-BA3E-4320-8BD3-038C3DE7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8" y="4917473"/>
            <a:ext cx="2473811" cy="1821963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556A7-E73F-4AC1-86E2-006F8A55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44" y="4912341"/>
            <a:ext cx="2489160" cy="182709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5539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A0E1-83F8-6B41-F591-D1FFBC53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is there actually a neuromorphic advantage?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B23-51DF-1B3A-0090-BAA5D6700F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2923504"/>
            <a:ext cx="11049000" cy="309629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Machine Learning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Scientific Computing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Sensing and Autonomy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040AB0-1E4B-E79D-3D99-E2A9DB4661B3}"/>
              </a:ext>
            </a:extLst>
          </p:cNvPr>
          <p:cNvSpPr/>
          <p:nvPr/>
        </p:nvSpPr>
        <p:spPr>
          <a:xfrm>
            <a:off x="647700" y="1249250"/>
            <a:ext cx="11049000" cy="14166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Neuromorphic advantage: an algorithm that surpasses conventional architectures on one performance axis (energy, time, accuracy) while demonstrating equivalent (or better) performance on all other axes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EE5DCEA-622F-39C2-6681-398E6614B3B9}"/>
              </a:ext>
            </a:extLst>
          </p:cNvPr>
          <p:cNvSpPr/>
          <p:nvPr/>
        </p:nvSpPr>
        <p:spPr>
          <a:xfrm>
            <a:off x="4260324" y="2879140"/>
            <a:ext cx="1650045" cy="40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53A8E55-B593-D2E3-A14C-59971AA6DF93}"/>
              </a:ext>
            </a:extLst>
          </p:cNvPr>
          <p:cNvSpPr/>
          <p:nvPr/>
        </p:nvSpPr>
        <p:spPr>
          <a:xfrm>
            <a:off x="4260324" y="3697287"/>
            <a:ext cx="1650045" cy="40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3231249-316F-58EE-267D-4C0F2DA11A27}"/>
              </a:ext>
            </a:extLst>
          </p:cNvPr>
          <p:cNvSpPr/>
          <p:nvPr/>
        </p:nvSpPr>
        <p:spPr>
          <a:xfrm>
            <a:off x="4260324" y="4515434"/>
            <a:ext cx="1650045" cy="40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6|51.4"/>
</p:tagLst>
</file>

<file path=ppt/theme/theme1.xml><?xml version="1.0" encoding="utf-8"?>
<a:theme xmlns:a="http://schemas.openxmlformats.org/drawingml/2006/main" name="Sandia_simple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_simple" id="{CF03987C-D3B5-4213-8B08-9494DA031683}" vid="{660D56C2-9C78-43C0-A0B4-992D802776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0631ecb-1266-4cce-91a7-f1cac9bb9146">
      <UserInfo>
        <DisplayName/>
        <AccountId xsi:nil="true"/>
        <AccountType/>
      </UserInfo>
    </SharedWithUsers>
    <_activity xmlns="70631ecb-1266-4cce-91a7-f1cac9bb9146" xsi:nil="true"/>
    <SharingHintHash xmlns="70631ecb-1266-4cce-91a7-f1cac9bb914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35D911E02C04ABCEBA23AAB3E1613" ma:contentTypeVersion="16" ma:contentTypeDescription="Create a new document." ma:contentTypeScope="" ma:versionID="e422beeeabad8a8c4e7db648c7eb331d">
  <xsd:schema xmlns:xsd="http://www.w3.org/2001/XMLSchema" xmlns:xs="http://www.w3.org/2001/XMLSchema" xmlns:p="http://schemas.microsoft.com/office/2006/metadata/properties" xmlns:ns3="70631ecb-1266-4cce-91a7-f1cac9bb9146" xmlns:ns4="9a6b9456-f484-48c4-a76f-ebc77d863a0a" targetNamespace="http://schemas.microsoft.com/office/2006/metadata/properties" ma:root="true" ma:fieldsID="d48592ef5ad0000f129e2ab473a571dc" ns3:_="" ns4:_="">
    <xsd:import namespace="70631ecb-1266-4cce-91a7-f1cac9bb9146"/>
    <xsd:import namespace="9a6b9456-f484-48c4-a76f-ebc77d863a0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4:SharedWithDetails" minOccurs="0"/>
                <xsd:element ref="ns3:_activity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31ecb-1266-4cce-91a7-f1cac9bb91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list="UserInfo" ma:SearchPeopleOnly="false" ma:internalName="SharedWithUsers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false">
      <xsd:simpleType>
        <xsd:restriction base="dms:Text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b9456-f484-48c4-a76f-ebc77d863a0a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75E3E8-8043-450B-8420-F04AE9BEF594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9a6b9456-f484-48c4-a76f-ebc77d863a0a"/>
    <ds:schemaRef ds:uri="70631ecb-1266-4cce-91a7-f1cac9bb9146"/>
  </ds:schemaRefs>
</ds:datastoreItem>
</file>

<file path=customXml/itemProps2.xml><?xml version="1.0" encoding="utf-8"?>
<ds:datastoreItem xmlns:ds="http://schemas.openxmlformats.org/officeDocument/2006/customXml" ds:itemID="{4C3E930E-3A24-40AC-AD7C-E8F996EA6A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631ecb-1266-4cce-91a7-f1cac9bb9146"/>
    <ds:schemaRef ds:uri="9a6b9456-f484-48c4-a76f-ebc77d863a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BA0EFC-4B92-4D86-88A3-AC169489BF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Sandia_simple</Template>
  <TotalTime>19405</TotalTime>
  <Words>1940</Words>
  <Application>Microsoft Office PowerPoint</Application>
  <PresentationFormat>Widescreen</PresentationFormat>
  <Paragraphs>331</Paragraphs>
  <Slides>34</Slides>
  <Notes>5</Notes>
  <HiddenSlides>3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Calibri</vt:lpstr>
      <vt:lpstr>Cambria Math</vt:lpstr>
      <vt:lpstr>Corbel</vt:lpstr>
      <vt:lpstr>Courier New</vt:lpstr>
      <vt:lpstr>Franklin Gothic Demi</vt:lpstr>
      <vt:lpstr>Garamond</vt:lpstr>
      <vt:lpstr>Gotham Medium</vt:lpstr>
      <vt:lpstr>Open Sans</vt:lpstr>
      <vt:lpstr>Open Sans bold</vt:lpstr>
      <vt:lpstr>Open Sans Light</vt:lpstr>
      <vt:lpstr>Trebuchet MS</vt:lpstr>
      <vt:lpstr>Verdana</vt:lpstr>
      <vt:lpstr>Wingdings</vt:lpstr>
      <vt:lpstr>Sandia_simple</vt:lpstr>
      <vt:lpstr>A Probabilistic Future for Neuromorphic Computing</vt:lpstr>
      <vt:lpstr>There is not a single roadmap for neuromorphic computing </vt:lpstr>
      <vt:lpstr>When will neuromorphic computing be a reality?</vt:lpstr>
      <vt:lpstr>Neuromorphic computing has promise at different time scales</vt:lpstr>
      <vt:lpstr>Today’s digital neuromorphic systems are approaching brain-scale</vt:lpstr>
      <vt:lpstr>Neuromorphic is likely similar to GPUs in degree of specialization</vt:lpstr>
      <vt:lpstr>Claim: the major challenge to neuromorphic computing today is the algorithm impact</vt:lpstr>
      <vt:lpstr>Separating the “can do” from the “should do”</vt:lpstr>
      <vt:lpstr>So is there actually a neuromorphic advantage?</vt:lpstr>
      <vt:lpstr>What is neuromorphic computing today?</vt:lpstr>
      <vt:lpstr>What is neuromorphic computing today?</vt:lpstr>
      <vt:lpstr>Rationale: Efficiency protects us from being trapped by two trivial conclusions</vt:lpstr>
      <vt:lpstr>Spiking neuromorphic today: Overview</vt:lpstr>
      <vt:lpstr>Computing applications face challenges in uncertainty</vt:lpstr>
      <vt:lpstr>PowerPoint Presentation</vt:lpstr>
      <vt:lpstr>Diffusion</vt:lpstr>
      <vt:lpstr>“Naïve” way to run diffusion on GPUs</vt:lpstr>
      <vt:lpstr>Flip the approach!  Use neurons to represent state space of Monte Carlo and use spikes to represent particles</vt:lpstr>
      <vt:lpstr>Neuromorphic computing advantage appears to be when an algorithm can split the task across computational graph with sparse communication</vt:lpstr>
      <vt:lpstr>Neuromorphic computing advantage appears to be when an algorithm can split the task across computational graph with sparse communication</vt:lpstr>
      <vt:lpstr>We can identify a neuromorphic advantage for simulating random walks </vt:lpstr>
      <vt:lpstr>Math: What PDEs can these stochastic processes be useful for?</vt:lpstr>
      <vt:lpstr>PowerPoint Presentation</vt:lpstr>
      <vt:lpstr>Solving partial differential equations is a major challenge to emerging computing platforms</vt:lpstr>
      <vt:lpstr>Can we tackle FEM with probabilistic neural hardware?</vt:lpstr>
      <vt:lpstr>PowerPoint Presentation</vt:lpstr>
      <vt:lpstr>PowerPoint Presentation</vt:lpstr>
      <vt:lpstr>PowerPoint Presentation</vt:lpstr>
      <vt:lpstr>PowerPoint Presentation</vt:lpstr>
      <vt:lpstr>NeuroFEM is similar in speed to GMRES and Conjugate Gradient</vt:lpstr>
      <vt:lpstr>NeuroFEM shows compelling strong and weak scaling</vt:lpstr>
      <vt:lpstr>Conclusion: We are beginning to understand the landscape for where neuromorphic computing is effective</vt:lpstr>
      <vt:lpstr>These neuromorphic advantages are perhaps closer to biology than people may realize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neuromorphic computing into real-world applications</dc:title>
  <dc:creator>Aimone, Brad</dc:creator>
  <cp:lastModifiedBy>Aimone, Brad</cp:lastModifiedBy>
  <cp:revision>2</cp:revision>
  <dcterms:created xsi:type="dcterms:W3CDTF">2025-01-30T20:10:30Z</dcterms:created>
  <dcterms:modified xsi:type="dcterms:W3CDTF">2025-02-13T19:12:31Z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0x010100F7235D911E02C04ABCEBA23AAB3E1613</vt:lpwstr>
  </property>
</Properties>
</file>